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mp3" ContentType="audio/mp3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76" r:id="rId3"/>
    <p:sldId id="277" r:id="rId4"/>
    <p:sldId id="278" r:id="rId5"/>
    <p:sldId id="279" r:id="rId6"/>
    <p:sldId id="280" r:id="rId7"/>
    <p:sldId id="261" r:id="rId8"/>
    <p:sldId id="262" r:id="rId9"/>
    <p:sldId id="263" r:id="rId10"/>
    <p:sldId id="264" r:id="rId11"/>
    <p:sldId id="281" r:id="rId12"/>
    <p:sldId id="282" r:id="rId13"/>
    <p:sldId id="283" r:id="rId14"/>
    <p:sldId id="284" r:id="rId15"/>
    <p:sldId id="267" r:id="rId16"/>
    <p:sldId id="268" r:id="rId17"/>
    <p:sldId id="285" r:id="rId18"/>
    <p:sldId id="286" r:id="rId19"/>
    <p:sldId id="287" r:id="rId20"/>
    <p:sldId id="288" r:id="rId21"/>
    <p:sldId id="289" r:id="rId22"/>
    <p:sldId id="272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Relationship Id="rId3" Type="http://schemas.openxmlformats.org/officeDocument/2006/relationships/image" Target="../media/image6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Relationship Id="rId7" Type="http://schemas.openxmlformats.org/officeDocument/2006/relationships/image" Target="../media/image2.png" /><Relationship Id="rId8" Type="" Target="../media/media1.mp3" /><Relationship Id="rId9" Type="" Target="../media/media2.mp3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11.png" /><Relationship Id="rId6" Type="http://schemas.openxmlformats.org/officeDocument/2006/relationships/image" Target="../media/image12.png" /><Relationship Id="rId7" Type="http://schemas.openxmlformats.org/officeDocument/2006/relationships/image" Target="../media/image2.png" /><Relationship Id="rId8" Type="http://schemas.openxmlformats.org/officeDocument/2006/relationships/audio" Target="../media/audio1333.wav" /><Relationship Id="rId9" Type="" Target="../media/media1.mp3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2.png" /><Relationship Id="rId11" Type="http://schemas.openxmlformats.org/officeDocument/2006/relationships/audio" Target="../media/audio2444.wav" /><Relationship Id="rId12" Type="http://schemas.openxmlformats.org/officeDocument/2006/relationships/audio" Target="../media/audio3555.wav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Relationship Id="rId7" Type="http://schemas.openxmlformats.org/officeDocument/2006/relationships/image" Target="../media/image18.png" /><Relationship Id="rId8" Type="http://schemas.openxmlformats.org/officeDocument/2006/relationships/image" Target="../media/image19.png" /><Relationship Id="rId9" Type="http://schemas.openxmlformats.org/officeDocument/2006/relationships/image" Target="../media/image2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Relationship Id="rId4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Relationship Id="rId3" Type="http://schemas.openxmlformats.org/officeDocument/2006/relationships/image" Target="../media/image25.png" /><Relationship Id="rId4" Type="http://schemas.openxmlformats.org/officeDocument/2006/relationships/image" Target="../media/image26.png" /><Relationship Id="rId5" Type="http://schemas.openxmlformats.org/officeDocument/2006/relationships/image" Target="../media/image27.png" /><Relationship Id="rId6" Type="http://schemas.openxmlformats.org/officeDocument/2006/relationships/image" Target="../media/image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image" Target="../media/image28.png" /><Relationship Id="rId5" Type="http://schemas.openxmlformats.org/officeDocument/2006/relationships/image" Target="../media/image29.png" /><Relationship Id="rId6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Relationship Id="rId3" Type="http://schemas.openxmlformats.org/officeDocument/2006/relationships/image" Target="../media/image31.png" /><Relationship Id="rId4" Type="http://schemas.openxmlformats.org/officeDocument/2006/relationships/image" Target="../media/image32.png" /><Relationship Id="rId5" Type="http://schemas.openxmlformats.org/officeDocument/2006/relationships/image" Target="../media/image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2.png" /><Relationship Id="rId2" Type="http://schemas.openxmlformats.org/officeDocument/2006/relationships/image" Target="../media/image33.png" /><Relationship Id="rId3" Type="http://schemas.openxmlformats.org/officeDocument/2006/relationships/image" Target="../media/image34.png" /><Relationship Id="rId4" Type="http://schemas.openxmlformats.org/officeDocument/2006/relationships/image" Target="../media/image35.png" /><Relationship Id="rId5" Type="http://schemas.openxmlformats.org/officeDocument/2006/relationships/image" Target="../media/image36.png" /><Relationship Id="rId6" Type="http://schemas.openxmlformats.org/officeDocument/2006/relationships/image" Target="../media/image37.png" /><Relationship Id="rId7" Type="http://schemas.openxmlformats.org/officeDocument/2006/relationships/image" Target="../media/image38.png" /><Relationship Id="rId8" Type="http://schemas.openxmlformats.org/officeDocument/2006/relationships/image" Target="../media/image39.png" /><Relationship Id="rId9" Type="http://schemas.openxmlformats.org/officeDocument/2006/relationships/image" Target="../media/image4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1.png" /><Relationship Id="rId3" Type="http://schemas.openxmlformats.org/officeDocument/2006/relationships/image" Target="../media/image42.png" /><Relationship Id="rId4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3.png" /><Relationship Id="rId3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4.png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5.png" /><Relationship Id="rId3" Type="http://schemas.openxmlformats.org/officeDocument/2006/relationships/image" Target="../media/image46.png" /><Relationship Id="rId4" Type="http://schemas.openxmlformats.org/officeDocument/2006/relationships/image" Target="../media/image47.png" /><Relationship Id="rId5" Type="http://schemas.openxmlformats.org/officeDocument/2006/relationships/image" Target="../media/image48.png" /><Relationship Id="rId6" Type="http://schemas.openxmlformats.org/officeDocument/2006/relationships/image" Target="../media/image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9.png" /><Relationship Id="rId3" Type="http://schemas.openxmlformats.org/officeDocument/2006/relationships/image" Target="../media/image2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0.png" /><Relationship Id="rId3" Type="http://schemas.openxmlformats.org/officeDocument/2006/relationships/image" Target="../media/image51.png" /><Relationship Id="rId4" Type="http://schemas.openxmlformats.org/officeDocument/2006/relationships/image" Target="../media/image52.png" /><Relationship Id="rId5" Type="http://schemas.openxmlformats.org/officeDocument/2006/relationships/image" Target="../media/image2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3.png" /><Relationship Id="rId3" Type="http://schemas.openxmlformats.org/officeDocument/2006/relationships/image" Target="../media/image54.png" /><Relationship Id="rId4" Type="http://schemas.openxmlformats.org/officeDocument/2006/relationships/image" Target="../media/image55.png" /><Relationship Id="rId5" Type="http://schemas.openxmlformats.org/officeDocument/2006/relationships/image" Target="../media/image2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1028065" y="1298575"/>
            <a:ext cx="9953625" cy="1878330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8600"/>
              </a:lnSpc>
            </a:pPr>
            <a:r>
              <a:rPr lang="en-US" altLang="zh-CN" sz="5400" b="0" i="0">
                <a:solidFill>
                  <a:srgbClr val="333333">
                    <a:alpha val="100000"/>
                  </a:srgb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5400" b="0" i="0">
                <a:solidFill>
                  <a:srgbClr val="333333">
                    <a:alpha val="100000"/>
                  </a:srgb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 反比例函数的图象与性质</a:t>
            </a:r>
            <a:endParaRPr lang="zh-CN" altLang="en-US" sz="5400" b="0" i="0">
              <a:solidFill>
                <a:srgbClr val="333333">
                  <a:alpha val="100000"/>
                </a:srgbClr>
              </a:solidFill>
              <a:effectLst>
                <a:outerShdw blurRad="28575" dist="57150" dir="2700000" rotWithShape="0">
                  <a:srgbClr val="333333">
                    <a:alpha val="4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4486726" y="2979814"/>
            <a:ext cx="6853555" cy="89725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en-US" altLang="zh-CN" sz="4000" b="0" i="0">
                <a:solidFill>
                  <a:srgbClr val="333333">
                    <a:alpha val="100000"/>
                  </a:srgb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——</a:t>
            </a:r>
            <a:r>
              <a:rPr lang="zh-CN" altLang="en-US" sz="4000" b="0" i="0">
                <a:solidFill>
                  <a:srgbClr val="333333">
                    <a:alpha val="100000"/>
                  </a:srgb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  反比例函数的图象</a:t>
            </a:r>
            <a:endParaRPr lang="zh-CN" altLang="en-US" sz="4000" b="0" i="0">
              <a:solidFill>
                <a:srgbClr val="333333">
                  <a:alpha val="100000"/>
                </a:srgbClr>
              </a:solidFill>
              <a:effectLst>
                <a:outerShdw blurRad="28575" dist="57150" dir="2700000" rotWithShape="0">
                  <a:srgbClr val="333333">
                    <a:alpha val="4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865927" y="1437904"/>
            <a:ext cx="10585260" cy="33020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8100"/>
              </a:lnSpc>
            </a:pPr>
            <a:r>
              <a:rPr lang="zh-CN" altLang="en-US" sz="38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1</a:t>
            </a:r>
            <a:r>
              <a:rPr lang="zh-CN" altLang="en-US" sz="3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.</a:t>
            </a:r>
            <a:r>
              <a:rPr lang="zh-CN" altLang="en-US" sz="38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会用描点法画出反比例函数的图象</a:t>
            </a:r>
            <a:r>
              <a:rPr lang="zh-CN" altLang="en-US" sz="3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,</a:t>
            </a:r>
            <a:r>
              <a:rPr lang="zh-CN" altLang="en-US" sz="38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并掌握反比   例函数图象的特征</a:t>
            </a:r>
            <a:r>
              <a:rPr lang="zh-CN" altLang="en-US" sz="3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.</a:t>
            </a:r>
            <a:r>
              <a:rPr lang="zh-CN" altLang="en-US" sz="3800" b="0" i="0">
                <a:solidFill>
                  <a:srgbClr val="FF0000">
                    <a:alpha val="100000"/>
                  </a:srgbClr>
                </a:solidFill>
                <a:latin typeface="方正粗黑宋简体"/>
                <a:ea typeface="方正粗黑宋简体"/>
              </a:rPr>
              <a:t>（重点）</a:t>
            </a:r>
            <a:endParaRPr lang="zh-CN" altLang="en-US" sz="3800" b="0" i="0">
              <a:solidFill>
                <a:srgbClr val="FF000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>
              <a:lnSpc>
                <a:spcPts val="8100"/>
              </a:lnSpc>
            </a:pPr>
            <a:r>
              <a:rPr lang="zh-CN" altLang="en-US" sz="38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2</a:t>
            </a:r>
            <a:r>
              <a:rPr lang="zh-CN" altLang="en-US" sz="3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.</a:t>
            </a:r>
            <a:r>
              <a:rPr lang="zh-CN" altLang="en-US" sz="38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会利用反比例函数图象解决相关问题</a:t>
            </a:r>
            <a:r>
              <a:rPr lang="zh-CN" altLang="en-US" sz="3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.</a:t>
            </a:r>
            <a:r>
              <a:rPr lang="zh-CN" altLang="en-US" sz="3800" b="0" i="0">
                <a:solidFill>
                  <a:srgbClr val="FF0000">
                    <a:alpha val="100000"/>
                  </a:srgbClr>
                </a:solidFill>
                <a:latin typeface="方正粗黑宋简体"/>
                <a:ea typeface="方正粗黑宋简体"/>
              </a:rPr>
              <a:t>（难点）</a:t>
            </a:r>
            <a:endParaRPr lang="zh-CN" altLang="en-US" sz="3800" b="0" i="0">
              <a:solidFill>
                <a:srgbClr val="FF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953881" y="8576"/>
            <a:ext cx="2284238" cy="978385"/>
            <a:chExt cx="2284238" cy="978385"/>
          </a:xfrm>
        </p:grpSpPr>
        <p:sp>
          <p:nvSpPr>
            <p:cNvPr id="4" name="形状1"/>
            <p:cNvSpPr txBox="1"/>
            <p:nvPr/>
          </p:nvSpPr>
          <p:spPr>
            <a:xfrm>
              <a:off x="0" y="94008"/>
              <a:ext cx="2284238" cy="884377"/>
            </a:xfrm>
            <a:custGeom>
              <a:gdLst>
                <a:gd name="connsiteX0" fmla="*/ 147396 w 2284238"/>
                <a:gd name="connsiteY0" fmla="*/ 0 h 884377"/>
                <a:gd name="connsiteX1" fmla="*/ 2136842 w 2284238"/>
                <a:gd name="connsiteY1" fmla="*/ 0 h 884377"/>
                <a:gd name="connsiteX2" fmla="*/ 2175933 w 2284238"/>
                <a:gd name="connsiteY2" fmla="*/ 0 h 884377"/>
                <a:gd name="connsiteX3" fmla="*/ 2268709 w 2284238"/>
                <a:gd name="connsiteY3" fmla="*/ 70813 h 884377"/>
                <a:gd name="connsiteX4" fmla="*/ 2284238 w 2284238"/>
                <a:gd name="connsiteY4" fmla="*/ 736981 h 884377"/>
                <a:gd name="connsiteX5" fmla="*/ 2284238 w 2284238"/>
                <a:gd name="connsiteY5" fmla="*/ 818386 h 884377"/>
                <a:gd name="connsiteX6" fmla="*/ 147396 w 2284238"/>
                <a:gd name="connsiteY6" fmla="*/ 884377 h 884377"/>
                <a:gd name="connsiteX7" fmla="*/ 65992 w 2284238"/>
                <a:gd name="connsiteY7" fmla="*/ 884377 h 884377"/>
                <a:gd name="connsiteX8" fmla="*/ 0 w 2284238"/>
                <a:gd name="connsiteY8" fmla="*/ 147396 h 884377"/>
                <a:gd name="connsiteX9" fmla="*/ 0 w 2284238"/>
                <a:gd name="connsiteY9" fmla="*/ 65992 h 8843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4238" h="884377">
                  <a:moveTo>
                    <a:pt x="147396" y="0"/>
                  </a:moveTo>
                  <a:lnTo>
                    <a:pt x="2136842" y="0"/>
                  </a:lnTo>
                  <a:cubicBezTo>
                    <a:pt x="2175933" y="0"/>
                    <a:pt x="2213424" y="15529"/>
                    <a:pt x="2241067" y="43171"/>
                  </a:cubicBezTo>
                  <a:cubicBezTo>
                    <a:pt x="2268709" y="70813"/>
                    <a:pt x="2284238" y="108304"/>
                    <a:pt x="2284238" y="147396"/>
                  </a:cubicBezTo>
                  <a:lnTo>
                    <a:pt x="2284238" y="736981"/>
                  </a:lnTo>
                  <a:cubicBezTo>
                    <a:pt x="2284238" y="818386"/>
                    <a:pt x="2218246" y="884377"/>
                    <a:pt x="2136842" y="884377"/>
                  </a:cubicBezTo>
                  <a:lnTo>
                    <a:pt x="147396" y="884377"/>
                  </a:lnTo>
                  <a:cubicBezTo>
                    <a:pt x="65992" y="884377"/>
                    <a:pt x="0" y="818386"/>
                    <a:pt x="0" y="736981"/>
                  </a:cubicBezTo>
                  <a:lnTo>
                    <a:pt x="0" y="147396"/>
                  </a:lnTo>
                  <a:cubicBezTo>
                    <a:pt x="0" y="65992"/>
                    <a:pt x="65992" y="0"/>
                    <a:pt x="147396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7620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b"/>
            <a:lstStyle/>
            <a:p>
              <a:pPr marL="0" algn="ctr"/>
              <a:r>
                <a:rPr lang="zh-CN" altLang="en-US" sz="40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学习目标</a:t>
              </a:r>
              <a:endParaRPr lang="zh-CN" altLang="en-US" sz="40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5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54000">
              <a:off x="887924" y="191779"/>
              <a:ext cx="386369" cy="374943"/>
            </a:xfrm>
            <a:prstGeom prst="rect">
              <a:avLst/>
            </a:prstGeom>
          </p:spPr>
        </p:pic>
        <p:pic>
          <p:nvPicPr>
            <p:cNvPr id="6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54000">
              <a:off x="861841" y="0"/>
              <a:ext cx="487375" cy="389954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9399203" y="5040182"/>
            <a:ext cx="1649960" cy="71624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30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6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&gt;0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0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224419" y="63541"/>
            <a:ext cx="10062877" cy="287567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300"/>
              </a:lnSpc>
            </a:pPr>
            <a:r>
              <a: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问题 </a:t>
            </a:r>
            <a:r>
              <a:rPr lang="zh-CN" altLang="en-US" sz="3500" b="0" i="0">
                <a:solidFill>
                  <a:srgbClr val="149494">
                    <a:alpha val="100000"/>
                  </a:srgbClr>
                </a:solidFill>
                <a:latin typeface="方正粗黑宋简体"/>
                <a:ea typeface="方正粗黑宋简体"/>
              </a:rPr>
              <a:t>  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某游泳池容积为</a:t>
            </a:r>
            <a:r>
              <a:rPr lang="zh-CN" altLang="en-US" sz="3600" b="1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1000m</a:t>
            </a:r>
            <a:r>
              <a:rPr lang="zh-CN" altLang="en-US" sz="3600" b="1" i="0" baseline="3000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,现在需要灌满它，每小时水流量</a:t>
            </a:r>
            <a:r>
              <a:rPr lang="zh-CN" altLang="en-US" sz="36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6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(m</a:t>
            </a:r>
            <a:r>
              <a:rPr lang="zh-CN" altLang="en-US" sz="3600" b="1" i="0" baseline="30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36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/h )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与时间</a:t>
            </a:r>
            <a:r>
              <a:rPr lang="zh-CN" altLang="en-US" sz="36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6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(h)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之间有怎样的函数关系呢？你能在平面直角坐标系中形象的画出这个图形吗？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pic>
        <p:nvPicPr>
          <p:cNvPr id="4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77" y="2959841"/>
            <a:ext cx="5075425" cy="3389309"/>
          </a:xfrm>
          <a:prstGeom prst="rect">
            <a:avLst/>
          </a:prstGeom>
        </p:spPr>
      </p:pic>
      <p:pic>
        <p:nvPicPr>
          <p:cNvPr id="5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446" y="4708141"/>
            <a:ext cx="1929127" cy="1280808"/>
          </a:xfrm>
          <a:prstGeom prst="rect">
            <a:avLst/>
          </a:prstGeom>
        </p:spPr>
      </p:pic>
      <p:grpSp>
        <p:nvGrpSpPr>
          <p:cNvPr id="6" name="组合1" title=""/>
          <p:cNvGrpSpPr/>
          <p:nvPr/>
        </p:nvGrpSpPr>
        <p:grpSpPr>
          <a:xfrm>
            <a:off x="9677343" y="47387"/>
            <a:ext cx="2633195" cy="636832"/>
            <a:chExt cx="2633195" cy="636832"/>
          </a:xfrm>
        </p:grpSpPr>
        <p:sp>
          <p:nvSpPr>
            <p:cNvPr id="7" name="形状1"/>
            <p:cNvSpPr txBox="1"/>
            <p:nvPr/>
          </p:nvSpPr>
          <p:spPr>
            <a:xfrm>
              <a:off x="0" y="0"/>
              <a:ext cx="2359092" cy="636832"/>
            </a:xfrm>
            <a:custGeom>
              <a:gdLst>
                <a:gd name="connsiteX0" fmla="*/ 106139 w 2359092"/>
                <a:gd name="connsiteY0" fmla="*/ 0 h 636832"/>
                <a:gd name="connsiteX1" fmla="*/ 2252954 w 2359092"/>
                <a:gd name="connsiteY1" fmla="*/ 0 h 636832"/>
                <a:gd name="connsiteX2" fmla="*/ 2311572 w 2359092"/>
                <a:gd name="connsiteY2" fmla="*/ 0 h 636832"/>
                <a:gd name="connsiteX3" fmla="*/ 2359092 w 2359092"/>
                <a:gd name="connsiteY3" fmla="*/ 530693 h 636832"/>
                <a:gd name="connsiteX4" fmla="*/ 2359092 w 2359092"/>
                <a:gd name="connsiteY4" fmla="*/ 589312 h 636832"/>
                <a:gd name="connsiteX5" fmla="*/ 106139 w 2359092"/>
                <a:gd name="connsiteY5" fmla="*/ 636832 h 636832"/>
                <a:gd name="connsiteX6" fmla="*/ 47520 w 2359092"/>
                <a:gd name="connsiteY6" fmla="*/ 636832 h 636832"/>
                <a:gd name="connsiteX7" fmla="*/ 0 w 2359092"/>
                <a:gd name="connsiteY7" fmla="*/ 106139 h 636832"/>
                <a:gd name="connsiteX8" fmla="*/ 0 w 2359092"/>
                <a:gd name="connsiteY8" fmla="*/ 47520 h 636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9092" h="636832">
                  <a:moveTo>
                    <a:pt x="106139" y="0"/>
                  </a:moveTo>
                  <a:lnTo>
                    <a:pt x="2252954" y="0"/>
                  </a:lnTo>
                  <a:cubicBezTo>
                    <a:pt x="2311572" y="0"/>
                    <a:pt x="2359092" y="47520"/>
                    <a:pt x="2359092" y="106139"/>
                  </a:cubicBezTo>
                  <a:lnTo>
                    <a:pt x="2359092" y="530693"/>
                  </a:lnTo>
                  <a:cubicBezTo>
                    <a:pt x="2359092" y="589312"/>
                    <a:pt x="2311572" y="636832"/>
                    <a:pt x="2252954" y="636832"/>
                  </a:cubicBezTo>
                  <a:lnTo>
                    <a:pt x="106139" y="636832"/>
                  </a:lnTo>
                  <a:cubicBezTo>
                    <a:pt x="47520" y="636832"/>
                    <a:pt x="0" y="589312"/>
                    <a:pt x="0" y="530693"/>
                  </a:cubicBezTo>
                  <a:lnTo>
                    <a:pt x="0" y="106139"/>
                  </a:lnTo>
                  <a:cubicBezTo>
                    <a:pt x="0" y="47520"/>
                    <a:pt x="47520" y="0"/>
                    <a:pt x="106139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5715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6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新课引入</a:t>
              </a:r>
              <a:endParaRPr lang="zh-CN" altLang="en-US" sz="3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8" name="图片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2090473" y="184184"/>
              <a:ext cx="270443" cy="262442"/>
            </a:xfrm>
            <a:prstGeom prst="rect">
              <a:avLst/>
            </a:prstGeom>
          </p:spPr>
        </p:pic>
        <p:pic>
          <p:nvPicPr>
            <p:cNvPr id="9" name="图片3"/>
            <p:cNvPicPr>
              <a:picLocks noChangeAspect="1"/>
            </p:cNvPicPr>
            <p:nvPr/>
          </p:nvPicPr>
          <p:blipFill>
            <a:blip r:embed="rId5"/>
            <a:srcRect t="10526" b="10526"/>
            <a:stretch>
              <a:fillRect/>
            </a:stretch>
          </p:blipFill>
          <p:spPr>
            <a:xfrm rot="10800000">
              <a:off x="2174900" y="228581"/>
              <a:ext cx="458295" cy="190500"/>
            </a:xfrm>
            <a:prstGeom prst="rect">
              <a:avLst/>
            </a:prstGeom>
          </p:spPr>
        </p:pic>
      </p:grpSp>
      <p:sp>
        <p:nvSpPr>
          <p:cNvPr id="10" name="文本3" title=""/>
          <p:cNvSpPr txBox="1"/>
          <p:nvPr/>
        </p:nvSpPr>
        <p:spPr>
          <a:xfrm>
            <a:off x="6707686" y="2462717"/>
            <a:ext cx="4078986" cy="286910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200"/>
              </a:lnSpc>
            </a:pPr>
            <a:r>
              <a:rPr lang="zh-CN" altLang="en-US" sz="3500" b="1" i="0">
                <a:solidFill>
                  <a:srgbClr val="3B00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5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当容积</a:t>
            </a:r>
            <a:r>
              <a:rPr lang="zh-CN" altLang="en-US" sz="3500" b="1" i="1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S=</a:t>
            </a:r>
            <a:r>
              <a:rPr lang="zh-CN" altLang="en-US" sz="35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1000</a:t>
            </a:r>
            <a:r>
              <a:rPr lang="zh-CN" altLang="en-US" sz="3500" b="1" i="1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时,时间</a:t>
            </a:r>
            <a:r>
              <a:rPr lang="zh-CN" altLang="en-US" sz="35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与每小时水流量</a:t>
            </a:r>
            <a:r>
              <a:rPr lang="zh-CN" altLang="en-US" sz="35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之间的关系是：</a:t>
            </a:r>
            <a:endParaRPr lang="zh-CN" altLang="en-US" sz="3500" b="1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>
              <a:lnSpc>
                <a:spcPts val="5200"/>
              </a:lnSpc>
            </a:pPr>
            <a:r>
              <a:rPr lang="zh-CN" altLang="en-US" sz="3500" b="1" i="0">
                <a:solidFill>
                  <a:srgbClr val="3B00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</a:t>
            </a:r>
            <a:endParaRPr lang="zh-CN" altLang="en-US" sz="3500" b="1" i="0">
              <a:solidFill>
                <a:srgbClr val="3B00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634708" y="384115"/>
            <a:ext cx="5142300" cy="72415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1" i="0">
                <a:solidFill>
                  <a:srgbClr val="1A5CB3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1．</a:t>
            </a:r>
            <a:r>
              <a:rPr lang="zh-CN" altLang="en-US" sz="3600" b="0" i="0">
                <a:solidFill>
                  <a:srgbClr val="1A5CB3">
                    <a:alpha val="100000"/>
                  </a:srgbClr>
                </a:solidFill>
                <a:latin typeface="方正粗黑宋简体"/>
                <a:ea typeface="方正粗黑宋简体"/>
              </a:rPr>
              <a:t>什么是反比例函数？</a:t>
            </a:r>
            <a:endParaRPr lang="zh-CN" altLang="en-US" sz="3600" b="0" i="0">
              <a:solidFill>
                <a:srgbClr val="1A5CB3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729338" y="2661371"/>
            <a:ext cx="8525551" cy="72415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1" i="0">
                <a:solidFill>
                  <a:srgbClr val="1A5CB3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2．</a:t>
            </a:r>
            <a:r>
              <a:rPr lang="zh-CN" altLang="en-US" sz="3600" b="0" i="0">
                <a:solidFill>
                  <a:srgbClr val="1A5CB3">
                    <a:alpha val="100000"/>
                  </a:srgbClr>
                </a:solidFill>
                <a:latin typeface="方正粗黑宋简体"/>
                <a:ea typeface="方正粗黑宋简体"/>
              </a:rPr>
              <a:t>反比例函数的定义中需要注意什么？</a:t>
            </a:r>
            <a:endParaRPr lang="zh-CN" altLang="en-US" sz="3600" b="0" i="0">
              <a:solidFill>
                <a:srgbClr val="1A5CB3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2082832" y="3409083"/>
            <a:ext cx="5130479" cy="72415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zh-CN" altLang="en-US" sz="36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6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zh-CN" altLang="en-US" sz="36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6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6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是非零常数.</a:t>
            </a:r>
            <a:endParaRPr lang="zh-CN" altLang="en-US" sz="3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5" name="文本4" title=""/>
          <p:cNvSpPr txBox="1"/>
          <p:nvPr/>
        </p:nvSpPr>
        <p:spPr>
          <a:xfrm>
            <a:off x="2082946" y="4324331"/>
            <a:ext cx="11849100" cy="7119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（2）三种形式：         ，           ，          ．</a:t>
            </a:r>
            <a:endParaRPr lang="zh-CN" altLang="en-US" sz="3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6" name="形状1" title=""/>
          <p:cNvSpPr txBox="1"/>
          <p:nvPr/>
        </p:nvSpPr>
        <p:spPr>
          <a:xfrm>
            <a:off x="832818" y="5311397"/>
            <a:ext cx="8130625" cy="52387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3600" b="1" i="0">
                <a:solidFill>
                  <a:srgbClr val="1A5CB3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3．</a:t>
            </a:r>
            <a:r>
              <a:rPr lang="zh-CN" altLang="en-US" sz="3600" b="0" i="0">
                <a:solidFill>
                  <a:srgbClr val="1A5CB3">
                    <a:alpha val="100000"/>
                  </a:srgbClr>
                </a:solidFill>
                <a:latin typeface="方正粗黑宋简体"/>
                <a:ea typeface="方正粗黑宋简体"/>
              </a:rPr>
              <a:t>还记得一次函数的图像与性质吗？</a:t>
            </a:r>
            <a:endParaRPr lang="zh-CN" altLang="en-US" sz="3600" b="0" i="0">
              <a:solidFill>
                <a:srgbClr val="1A5CB3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grpSp>
        <p:nvGrpSpPr>
          <p:cNvPr id="7" name="组合1" title=""/>
          <p:cNvGrpSpPr/>
          <p:nvPr/>
        </p:nvGrpSpPr>
        <p:grpSpPr>
          <a:xfrm>
            <a:off x="1496216" y="811320"/>
            <a:ext cx="9200436" cy="1850458"/>
            <a:chExt cx="9200436" cy="1850458"/>
          </a:xfrm>
        </p:grpSpPr>
        <p:sp>
          <p:nvSpPr>
            <p:cNvPr id="8" name="文本5"/>
            <p:cNvSpPr txBox="1"/>
            <p:nvPr/>
          </p:nvSpPr>
          <p:spPr>
            <a:xfrm>
              <a:off x="0" y="251480"/>
              <a:ext cx="9200436" cy="159897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100"/>
                </a:lnSpc>
              </a:pP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一般地，形如              ( </a:t>
              </a:r>
              <a:r>
                <a:rPr lang="zh-CN" altLang="en-US" sz="3500" b="0" i="1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k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是常数, </a:t>
              </a:r>
              <a:r>
                <a:rPr lang="zh-CN" altLang="en-US" sz="3500" b="0" i="1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k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 ≠0 )的函数叫做反比例函数．</a:t>
              </a:r>
              <a:endPara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endParaRPr>
            </a:p>
          </p:txBody>
        </p:sp>
        <p:pic>
          <p:nvPicPr>
            <p:cNvPr id="9" name="公式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6501" y="0"/>
              <a:ext cx="1152735" cy="1266996"/>
            </a:xfrm>
            <a:prstGeom prst="rect">
              <a:avLst/>
            </a:prstGeom>
          </p:spPr>
        </p:pic>
      </p:grpSp>
      <p:grpSp>
        <p:nvGrpSpPr>
          <p:cNvPr id="10" name="组合2" title=""/>
          <p:cNvGrpSpPr/>
          <p:nvPr/>
        </p:nvGrpSpPr>
        <p:grpSpPr>
          <a:xfrm>
            <a:off x="5654611" y="3986032"/>
            <a:ext cx="4706878" cy="1226868"/>
            <a:chExt cx="4706878" cy="1226868"/>
          </a:xfrm>
        </p:grpSpPr>
        <p:pic>
          <p:nvPicPr>
            <p:cNvPr id="11" name="公式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116225" cy="1226868"/>
            </a:xfrm>
            <a:prstGeom prst="rect">
              <a:avLst/>
            </a:prstGeom>
          </p:spPr>
        </p:pic>
        <p:pic>
          <p:nvPicPr>
            <p:cNvPr id="12" name="公式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84557" y="141246"/>
              <a:ext cx="1825847" cy="852707"/>
            </a:xfrm>
            <a:prstGeom prst="rect">
              <a:avLst/>
            </a:prstGeom>
          </p:spPr>
        </p:pic>
        <p:sp>
          <p:nvSpPr>
            <p:cNvPr id="13" name="文本6"/>
            <p:cNvSpPr txBox="1"/>
            <p:nvPr/>
          </p:nvSpPr>
          <p:spPr>
            <a:xfrm>
              <a:off x="3451546" y="279701"/>
              <a:ext cx="1255332" cy="7016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500" b="0" i="1">
                  <a:solidFill>
                    <a:srgbClr val="3511AE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xy</a:t>
              </a:r>
              <a:r>
                <a:rPr lang="zh-CN" altLang="en-US" sz="3500" b="0" i="0">
                  <a:solidFill>
                    <a:srgbClr val="3511AE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= </a:t>
              </a:r>
              <a:r>
                <a:rPr lang="zh-CN" altLang="en-US" sz="3500" b="0" i="1">
                  <a:solidFill>
                    <a:srgbClr val="3511AE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endParaRPr lang="zh-CN" altLang="en-US" sz="3500" b="0" i="1">
                <a:solidFill>
                  <a:srgbClr val="3511A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4" name="组合3" title=""/>
          <p:cNvGrpSpPr/>
          <p:nvPr/>
        </p:nvGrpSpPr>
        <p:grpSpPr>
          <a:xfrm>
            <a:off x="9677343" y="47387"/>
            <a:ext cx="2633195" cy="636832"/>
            <a:chExt cx="2633195" cy="636832"/>
          </a:xfrm>
        </p:grpSpPr>
        <p:sp>
          <p:nvSpPr>
            <p:cNvPr id="15" name="形状2"/>
            <p:cNvSpPr txBox="1"/>
            <p:nvPr/>
          </p:nvSpPr>
          <p:spPr>
            <a:xfrm>
              <a:off x="0" y="0"/>
              <a:ext cx="2359092" cy="636832"/>
            </a:xfrm>
            <a:custGeom>
              <a:gdLst>
                <a:gd name="connsiteX0" fmla="*/ 106139 w 2359092"/>
                <a:gd name="connsiteY0" fmla="*/ 0 h 636832"/>
                <a:gd name="connsiteX1" fmla="*/ 2252954 w 2359092"/>
                <a:gd name="connsiteY1" fmla="*/ 0 h 636832"/>
                <a:gd name="connsiteX2" fmla="*/ 2311572 w 2359092"/>
                <a:gd name="connsiteY2" fmla="*/ 0 h 636832"/>
                <a:gd name="connsiteX3" fmla="*/ 2359092 w 2359092"/>
                <a:gd name="connsiteY3" fmla="*/ 530693 h 636832"/>
                <a:gd name="connsiteX4" fmla="*/ 2359092 w 2359092"/>
                <a:gd name="connsiteY4" fmla="*/ 589312 h 636832"/>
                <a:gd name="connsiteX5" fmla="*/ 106139 w 2359092"/>
                <a:gd name="connsiteY5" fmla="*/ 636832 h 636832"/>
                <a:gd name="connsiteX6" fmla="*/ 47520 w 2359092"/>
                <a:gd name="connsiteY6" fmla="*/ 636832 h 636832"/>
                <a:gd name="connsiteX7" fmla="*/ 0 w 2359092"/>
                <a:gd name="connsiteY7" fmla="*/ 106139 h 636832"/>
                <a:gd name="connsiteX8" fmla="*/ 0 w 2359092"/>
                <a:gd name="connsiteY8" fmla="*/ 47520 h 636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9092" h="636832">
                  <a:moveTo>
                    <a:pt x="106139" y="0"/>
                  </a:moveTo>
                  <a:lnTo>
                    <a:pt x="2252954" y="0"/>
                  </a:lnTo>
                  <a:cubicBezTo>
                    <a:pt x="2311572" y="0"/>
                    <a:pt x="2359092" y="47520"/>
                    <a:pt x="2359092" y="106139"/>
                  </a:cubicBezTo>
                  <a:lnTo>
                    <a:pt x="2359092" y="530693"/>
                  </a:lnTo>
                  <a:cubicBezTo>
                    <a:pt x="2359092" y="589312"/>
                    <a:pt x="2311572" y="636832"/>
                    <a:pt x="2252954" y="636832"/>
                  </a:cubicBezTo>
                  <a:lnTo>
                    <a:pt x="106139" y="636832"/>
                  </a:lnTo>
                  <a:cubicBezTo>
                    <a:pt x="47520" y="636832"/>
                    <a:pt x="0" y="589312"/>
                    <a:pt x="0" y="530693"/>
                  </a:cubicBezTo>
                  <a:lnTo>
                    <a:pt x="0" y="106139"/>
                  </a:lnTo>
                  <a:cubicBezTo>
                    <a:pt x="0" y="47520"/>
                    <a:pt x="47520" y="0"/>
                    <a:pt x="106139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5715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6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复习回顾</a:t>
              </a:r>
              <a:endParaRPr lang="zh-CN" altLang="en-US" sz="3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16" name="图片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2090473" y="184184"/>
              <a:ext cx="270443" cy="262442"/>
            </a:xfrm>
            <a:prstGeom prst="rect">
              <a:avLst/>
            </a:prstGeom>
          </p:spPr>
        </p:pic>
        <p:pic>
          <p:nvPicPr>
            <p:cNvPr id="17" name="图片2"/>
            <p:cNvPicPr>
              <a:picLocks noChangeAspect="1"/>
            </p:cNvPicPr>
            <p:nvPr/>
          </p:nvPicPr>
          <p:blipFill>
            <a:blip r:embed="rId6"/>
            <a:srcRect t="10526" b="10526"/>
            <a:stretch>
              <a:fillRect/>
            </a:stretch>
          </p:blipFill>
          <p:spPr>
            <a:xfrm rot="10800000">
              <a:off x="2174900" y="228581"/>
              <a:ext cx="458295" cy="1905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蛋壳破碎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1" title=""/>
          <p:cNvGraphicFramePr>
            <a:graphicFrameLocks noGrp="1"/>
          </p:cNvGraphicFramePr>
          <p:nvPr/>
        </p:nvGraphicFramePr>
        <p:xfrm>
          <a:off x="511064" y="1104148"/>
          <a:ext cx="11201762" cy="4893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6241"/>
                <a:gridCol w="4655769"/>
                <a:gridCol w="4749752"/>
              </a:tblGrid>
              <a:tr h="754856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函数</a:t>
                      </a:r>
                      <a:endParaRPr lang="zh-CN" altLang="en-US" sz="3400" b="0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正比例函数</a:t>
                      </a:r>
                      <a:endParaRPr lang="zh-CN" altLang="en-US" sz="3400" b="0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</a:tr>
              <a:tr h="712097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表达式</a:t>
                      </a:r>
                      <a:endParaRPr lang="zh-CN" altLang="en-US" sz="30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92944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图象形状</a:t>
                      </a:r>
                      <a:endParaRPr lang="zh-CN" altLang="en-US" sz="30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727245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1" i="1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k</a:t>
                      </a:r>
                      <a:r>
                        <a:rPr lang="zh-CN" altLang="en-US" sz="2600" b="1" i="0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华文新魏"/>
                          <a:ea typeface="华文新魏"/>
                        </a:rPr>
                        <a:t>&gt;0</a:t>
                      </a:r>
                      <a:endParaRPr lang="zh-CN" altLang="en-US" sz="2600" b="1" i="0">
                        <a:ln w="2381">
                          <a:solidFill>
                            <a:srgbClr val="FFC000">
                              <a:alpha val="100000"/>
                            </a:srgbClr>
                          </a:solidFill>
                        </a:ln>
                        <a:solidFill>
                          <a:srgbClr val="FF0000">
                            <a:alpha val="100000"/>
                          </a:srgbClr>
                        </a:solidFill>
                        <a:effectLst/>
                        <a:latin typeface="华文新魏"/>
                        <a:ea typeface="华文新魏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725138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1" i="1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k</a:t>
                      </a:r>
                      <a:r>
                        <a:rPr lang="zh-CN" altLang="en-US" sz="2600" b="1" i="0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华文新魏"/>
                          <a:ea typeface="华文新魏"/>
                        </a:rPr>
                        <a:t>&lt;0</a:t>
                      </a:r>
                      <a:endParaRPr lang="zh-CN" altLang="en-US" sz="2600" b="1" i="0">
                        <a:ln w="2381">
                          <a:solidFill>
                            <a:srgbClr val="FFC000">
                              <a:alpha val="100000"/>
                            </a:srgbClr>
                          </a:solidFill>
                        </a:ln>
                        <a:solidFill>
                          <a:srgbClr val="FF0000">
                            <a:alpha val="100000"/>
                          </a:srgbClr>
                        </a:solidFill>
                        <a:effectLst/>
                        <a:latin typeface="华文新魏"/>
                        <a:ea typeface="华文新魏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281228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对称性</a:t>
                      </a:r>
                      <a:endParaRPr lang="zh-CN" altLang="en-US" sz="30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形状1" title=""/>
          <p:cNvSpPr txBox="1"/>
          <p:nvPr/>
        </p:nvSpPr>
        <p:spPr>
          <a:xfrm>
            <a:off x="3491055" y="3249588"/>
            <a:ext cx="1191" cy="1469126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文本1" title=""/>
          <p:cNvSpPr txBox="1"/>
          <p:nvPr/>
        </p:nvSpPr>
        <p:spPr>
          <a:xfrm>
            <a:off x="2400443" y="4070240"/>
            <a:ext cx="1017270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位置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5" name="文本2" title=""/>
          <p:cNvSpPr txBox="1"/>
          <p:nvPr/>
        </p:nvSpPr>
        <p:spPr>
          <a:xfrm>
            <a:off x="2404891" y="3382099"/>
            <a:ext cx="1008659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位置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6" name="文本3" title=""/>
          <p:cNvSpPr txBox="1"/>
          <p:nvPr/>
        </p:nvSpPr>
        <p:spPr>
          <a:xfrm>
            <a:off x="2548022" y="1827957"/>
            <a:ext cx="4497267" cy="66487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1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200" b="1" i="1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kx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</a:t>
            </a:r>
            <a:r>
              <a:rPr lang="zh-CN" altLang="en-US" sz="32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是常数，</a:t>
            </a:r>
            <a:r>
              <a:rPr lang="zh-CN" altLang="en-US" sz="32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≠0) </a:t>
            </a:r>
            <a:endParaRPr lang="zh-CN" altLang="en-US" sz="3200" b="1" i="0">
              <a:solidFill>
                <a:srgbClr val="0070C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" name="文本4" title=""/>
          <p:cNvSpPr txBox="1"/>
          <p:nvPr/>
        </p:nvSpPr>
        <p:spPr>
          <a:xfrm>
            <a:off x="2453075" y="2577095"/>
            <a:ext cx="3848100" cy="654050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2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  直线（经过原点）</a:t>
            </a:r>
            <a:endParaRPr lang="zh-CN" altLang="en-US" sz="32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8" name="文本5" title=""/>
          <p:cNvSpPr txBox="1"/>
          <p:nvPr/>
        </p:nvSpPr>
        <p:spPr>
          <a:xfrm>
            <a:off x="3482035" y="3281115"/>
            <a:ext cx="2428561" cy="6830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4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一、三象限</a:t>
            </a:r>
            <a:endParaRPr lang="zh-CN" altLang="en-US" sz="34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9" name="文本6" title=""/>
          <p:cNvSpPr txBox="1"/>
          <p:nvPr/>
        </p:nvSpPr>
        <p:spPr>
          <a:xfrm>
            <a:off x="3591735" y="4040696"/>
            <a:ext cx="2806379" cy="6830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4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二、四象限</a:t>
            </a:r>
            <a:endParaRPr lang="zh-CN" altLang="en-US" sz="34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0" name="文本7" title=""/>
          <p:cNvSpPr txBox="1"/>
          <p:nvPr/>
        </p:nvSpPr>
        <p:spPr>
          <a:xfrm>
            <a:off x="7253818" y="1104022"/>
            <a:ext cx="2512695" cy="683006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400" b="0" i="0">
                <a:solidFill>
                  <a:srgbClr val="FF0000">
                    <a:alpha val="100000"/>
                  </a:srgbClr>
                </a:solidFill>
                <a:latin typeface="方正粗黑宋简体"/>
                <a:ea typeface="方正粗黑宋简体"/>
              </a:rPr>
              <a:t>反比例</a:t>
            </a:r>
            <a:r>
              <a:rPr lang="zh-CN" altLang="en-US" sz="3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函数</a:t>
            </a:r>
            <a:endParaRPr lang="zh-CN" altLang="en-US" sz="3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grpSp>
        <p:nvGrpSpPr>
          <p:cNvPr id="11" name="组合1" title=""/>
          <p:cNvGrpSpPr/>
          <p:nvPr/>
        </p:nvGrpSpPr>
        <p:grpSpPr>
          <a:xfrm>
            <a:off x="7111945" y="1718327"/>
            <a:ext cx="4600889" cy="951976"/>
            <a:chExt cx="4600889" cy="951976"/>
          </a:xfrm>
        </p:grpSpPr>
        <p:sp>
          <p:nvSpPr>
            <p:cNvPr id="12" name="形状2"/>
            <p:cNvSpPr txBox="1"/>
            <p:nvPr/>
          </p:nvSpPr>
          <p:spPr>
            <a:xfrm>
              <a:off x="756913" y="122634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文本10"/>
            <p:cNvSpPr txBox="1"/>
            <p:nvPr/>
          </p:nvSpPr>
          <p:spPr>
            <a:xfrm>
              <a:off x="756913" y="122634"/>
              <a:ext cx="3843976" cy="6858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(</a:t>
              </a:r>
              <a:r>
                <a:rPr lang="zh-CN" altLang="en-US" sz="3200" b="1" i="1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2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是常数,</a:t>
              </a:r>
              <a:r>
                <a:rPr lang="zh-CN" altLang="en-US" sz="32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≠0 )</a:t>
              </a:r>
              <a:r>
                <a:rPr lang="zh-CN" altLang="en-US" sz="3200" b="1" i="1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≠0</a:t>
              </a:r>
              <a:endPara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14" name="公式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66127" cy="951976"/>
            </a:xfrm>
            <a:prstGeom prst="rect">
              <a:avLst/>
            </a:prstGeom>
          </p:spPr>
        </p:pic>
      </p:grpSp>
      <p:grpSp>
        <p:nvGrpSpPr>
          <p:cNvPr id="15" name="组合2" title=""/>
          <p:cNvGrpSpPr/>
          <p:nvPr/>
        </p:nvGrpSpPr>
        <p:grpSpPr>
          <a:xfrm>
            <a:off x="9677343" y="47387"/>
            <a:ext cx="2633195" cy="636832"/>
            <a:chExt cx="2633195" cy="636832"/>
          </a:xfrm>
        </p:grpSpPr>
        <p:sp>
          <p:nvSpPr>
            <p:cNvPr id="16" name="形状3"/>
            <p:cNvSpPr txBox="1"/>
            <p:nvPr/>
          </p:nvSpPr>
          <p:spPr>
            <a:xfrm>
              <a:off x="0" y="0"/>
              <a:ext cx="2359092" cy="636832"/>
            </a:xfrm>
            <a:custGeom>
              <a:gdLst>
                <a:gd name="connsiteX0" fmla="*/ 106139 w 2359092"/>
                <a:gd name="connsiteY0" fmla="*/ 0 h 636832"/>
                <a:gd name="connsiteX1" fmla="*/ 2252954 w 2359092"/>
                <a:gd name="connsiteY1" fmla="*/ 0 h 636832"/>
                <a:gd name="connsiteX2" fmla="*/ 2311572 w 2359092"/>
                <a:gd name="connsiteY2" fmla="*/ 0 h 636832"/>
                <a:gd name="connsiteX3" fmla="*/ 2359092 w 2359092"/>
                <a:gd name="connsiteY3" fmla="*/ 530693 h 636832"/>
                <a:gd name="connsiteX4" fmla="*/ 2359092 w 2359092"/>
                <a:gd name="connsiteY4" fmla="*/ 589312 h 636832"/>
                <a:gd name="connsiteX5" fmla="*/ 106139 w 2359092"/>
                <a:gd name="connsiteY5" fmla="*/ 636832 h 636832"/>
                <a:gd name="connsiteX6" fmla="*/ 47520 w 2359092"/>
                <a:gd name="connsiteY6" fmla="*/ 636832 h 636832"/>
                <a:gd name="connsiteX7" fmla="*/ 0 w 2359092"/>
                <a:gd name="connsiteY7" fmla="*/ 106139 h 636832"/>
                <a:gd name="connsiteX8" fmla="*/ 0 w 2359092"/>
                <a:gd name="connsiteY8" fmla="*/ 47520 h 636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9092" h="636832">
                  <a:moveTo>
                    <a:pt x="106139" y="0"/>
                  </a:moveTo>
                  <a:lnTo>
                    <a:pt x="2252954" y="0"/>
                  </a:lnTo>
                  <a:cubicBezTo>
                    <a:pt x="2311572" y="0"/>
                    <a:pt x="2359092" y="47520"/>
                    <a:pt x="2359092" y="106139"/>
                  </a:cubicBezTo>
                  <a:lnTo>
                    <a:pt x="2359092" y="530693"/>
                  </a:lnTo>
                  <a:cubicBezTo>
                    <a:pt x="2359092" y="589312"/>
                    <a:pt x="2311572" y="636832"/>
                    <a:pt x="2252954" y="636832"/>
                  </a:cubicBezTo>
                  <a:lnTo>
                    <a:pt x="106139" y="636832"/>
                  </a:lnTo>
                  <a:cubicBezTo>
                    <a:pt x="47520" y="636832"/>
                    <a:pt x="0" y="589312"/>
                    <a:pt x="0" y="530693"/>
                  </a:cubicBezTo>
                  <a:lnTo>
                    <a:pt x="0" y="106139"/>
                  </a:lnTo>
                  <a:cubicBezTo>
                    <a:pt x="0" y="47520"/>
                    <a:pt x="47520" y="0"/>
                    <a:pt x="106139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5715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6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复习回顾</a:t>
              </a:r>
              <a:endParaRPr lang="zh-CN" altLang="en-US" sz="3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17" name="图片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2090473" y="184184"/>
              <a:ext cx="270443" cy="262442"/>
            </a:xfrm>
            <a:prstGeom prst="rect">
              <a:avLst/>
            </a:prstGeom>
          </p:spPr>
        </p:pic>
        <p:pic>
          <p:nvPicPr>
            <p:cNvPr id="18" name="图片4"/>
            <p:cNvPicPr>
              <a:picLocks noChangeAspect="1"/>
            </p:cNvPicPr>
            <p:nvPr/>
          </p:nvPicPr>
          <p:blipFill>
            <a:blip r:embed="rId4"/>
            <a:srcRect t="10526" b="10526"/>
            <a:stretch>
              <a:fillRect/>
            </a:stretch>
          </p:blipFill>
          <p:spPr>
            <a:xfrm rot="10800000">
              <a:off x="2174900" y="228581"/>
              <a:ext cx="458295" cy="190500"/>
            </a:xfrm>
            <a:prstGeom prst="rect">
              <a:avLst/>
            </a:prstGeom>
          </p:spPr>
        </p:pic>
      </p:grpSp>
      <p:sp>
        <p:nvSpPr>
          <p:cNvPr id="19" name="文本8" title=""/>
          <p:cNvSpPr txBox="1"/>
          <p:nvPr/>
        </p:nvSpPr>
        <p:spPr>
          <a:xfrm>
            <a:off x="8741540" y="3283087"/>
            <a:ext cx="1104900" cy="22764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14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?</a:t>
            </a:r>
            <a:endParaRPr lang="zh-CN" altLang="en-US" sz="14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0" name="文本9" title=""/>
          <p:cNvSpPr txBox="1"/>
          <p:nvPr/>
        </p:nvSpPr>
        <p:spPr>
          <a:xfrm>
            <a:off x="2736599" y="4662958"/>
            <a:ext cx="4517231" cy="12914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200" b="1" i="0">
                <a:solidFill>
                  <a:srgbClr val="FF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☆</a:t>
            </a:r>
            <a:r>
              <a:rPr lang="zh-CN" altLang="en-US" sz="3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是</a:t>
            </a:r>
            <a:r>
              <a:rPr lang="zh-CN" altLang="en-US" sz="3400" b="0" i="0">
                <a:solidFill>
                  <a:srgbClr val="1A5CB3">
                    <a:alpha val="100000"/>
                  </a:srgbClr>
                </a:solidFill>
                <a:latin typeface="方正粗黑宋简体"/>
                <a:ea typeface="方正粗黑宋简体"/>
              </a:rPr>
              <a:t>中心对称图形</a:t>
            </a:r>
            <a:r>
              <a:rPr lang="zh-CN" altLang="en-US" sz="3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，</a:t>
            </a:r>
            <a:endParaRPr lang="zh-CN" altLang="en-US" sz="3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/>
            <a:r>
              <a:rPr lang="zh-CN" altLang="en-US" sz="3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也是</a:t>
            </a:r>
            <a:r>
              <a:rPr lang="zh-CN" altLang="en-US" sz="3400" b="0" i="0">
                <a:solidFill>
                  <a:srgbClr val="1A5CB3">
                    <a:alpha val="100000"/>
                  </a:srgbClr>
                </a:solidFill>
                <a:latin typeface="方正粗黑宋简体"/>
                <a:ea typeface="方正粗黑宋简体"/>
              </a:rPr>
              <a:t>轴对称图形</a:t>
            </a:r>
            <a:r>
              <a:rPr lang="zh-CN" altLang="en-US" sz="3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.</a:t>
            </a:r>
            <a:endParaRPr lang="zh-CN" altLang="en-US" sz="3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pic>
        <p:nvPicPr>
          <p:cNvPr id="21" name="图片1" title=""/>
          <p:cNvPicPr>
            <a:picLocks noChangeAspect="1"/>
          </p:cNvPicPr>
          <p:nvPr/>
        </p:nvPicPr>
        <p:blipFill>
          <a:blip r:embed="rId5"/>
          <a:srcRect l="7031" t="9565" r="11718" b="12173"/>
          <a:stretch>
            <a:fillRect/>
          </a:stretch>
        </p:blipFill>
        <p:spPr>
          <a:xfrm>
            <a:off x="5986272" y="3262474"/>
            <a:ext cx="912219" cy="720233"/>
          </a:xfrm>
          <a:prstGeom prst="rect">
            <a:avLst/>
          </a:prstGeom>
        </p:spPr>
      </p:pic>
      <p:pic>
        <p:nvPicPr>
          <p:cNvPr id="22" name="图片2" title=""/>
          <p:cNvPicPr>
            <a:picLocks noChangeAspect="1"/>
          </p:cNvPicPr>
          <p:nvPr/>
        </p:nvPicPr>
        <p:blipFill>
          <a:blip r:embed="rId6"/>
          <a:srcRect b="7777"/>
          <a:stretch>
            <a:fillRect/>
          </a:stretch>
        </p:blipFill>
        <p:spPr>
          <a:xfrm>
            <a:off x="5986196" y="4020560"/>
            <a:ext cx="912247" cy="694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照相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照相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7" grpId="0" animBg="1"/>
      <p:bldP spid="8" grpId="0" animBg="1"/>
      <p:bldP spid="21" grpId="0" animBg="1"/>
      <p:bldP spid="9" grpId="0" animBg="1"/>
      <p:bldP spid="22" grpId="0" animBg="1"/>
      <p:bldP spid="20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1213237" y="455095"/>
            <a:ext cx="8018145" cy="38409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</a:p>
          <a:p>
            <a:pPr marL="0" algn="l"/>
            <a:r>
              <a:rPr lang="zh-CN" altLang="en-US" sz="36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4.如何画函数的图象？</a:t>
            </a:r>
            <a:endParaRPr lang="zh-CN" altLang="en-US" sz="3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/>
            <a:endParaRPr lang="zh-CN" altLang="en-US" sz="3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/>
            <a:endParaRPr lang="zh-CN" altLang="en-US" sz="3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/>
            <a:endParaRPr lang="zh-CN" altLang="en-US" sz="3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/>
            <a:endParaRPr lang="zh-CN" altLang="en-US" sz="3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/>
            <a:endParaRPr lang="zh-CN" altLang="en-US" sz="3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1212733" y="2349798"/>
            <a:ext cx="3302000" cy="69751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 函数图象画法: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4300109" y="2350141"/>
            <a:ext cx="1843517" cy="69751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 描点法</a:t>
            </a:r>
            <a:endParaRPr lang="zh-CN" altLang="en-US" sz="35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grpSp>
        <p:nvGrpSpPr>
          <p:cNvPr id="5" name="组合1" title=""/>
          <p:cNvGrpSpPr/>
          <p:nvPr/>
        </p:nvGrpSpPr>
        <p:grpSpPr>
          <a:xfrm>
            <a:off x="6755225" y="2147049"/>
            <a:ext cx="3673050" cy="1229669"/>
            <a:chExt cx="3673050" cy="1229669"/>
          </a:xfrm>
        </p:grpSpPr>
        <p:sp>
          <p:nvSpPr>
            <p:cNvPr id="6" name="文本4"/>
            <p:cNvSpPr txBox="1"/>
            <p:nvPr/>
          </p:nvSpPr>
          <p:spPr>
            <a:xfrm>
              <a:off x="0" y="25137"/>
              <a:ext cx="986285" cy="120453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500" b="1" i="0">
                  <a:solidFill>
                    <a:srgbClr val="0070C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列</a:t>
              </a:r>
              <a:endPara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endParaRPr>
            </a:p>
            <a:p>
              <a:pPr marL="0" algn="l"/>
              <a:r>
                <a:rPr lang="zh-CN" altLang="en-US" sz="3500" b="1" i="0">
                  <a:solidFill>
                    <a:srgbClr val="0070C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表</a:t>
              </a:r>
              <a:endPara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endParaRPr>
            </a:p>
          </p:txBody>
        </p:sp>
        <p:sp>
          <p:nvSpPr>
            <p:cNvPr id="7" name="文本5"/>
            <p:cNvSpPr txBox="1"/>
            <p:nvPr/>
          </p:nvSpPr>
          <p:spPr>
            <a:xfrm>
              <a:off x="1340636" y="0"/>
              <a:ext cx="2048382" cy="120453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500" b="1" i="0">
                  <a:solidFill>
                    <a:srgbClr val="0070C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描</a:t>
              </a:r>
              <a:endPara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endParaRPr>
            </a:p>
            <a:p>
              <a:pPr marL="0" algn="l"/>
              <a:r>
                <a:rPr lang="zh-CN" altLang="en-US" sz="3500" b="1" i="0">
                  <a:solidFill>
                    <a:srgbClr val="0070C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点</a:t>
              </a:r>
              <a:endPara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endParaRPr>
            </a:p>
          </p:txBody>
        </p:sp>
        <p:sp>
          <p:nvSpPr>
            <p:cNvPr id="8" name="文本6"/>
            <p:cNvSpPr txBox="1"/>
            <p:nvPr/>
          </p:nvSpPr>
          <p:spPr>
            <a:xfrm>
              <a:off x="2686765" y="0"/>
              <a:ext cx="986285" cy="120453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500" b="1" i="0">
                  <a:solidFill>
                    <a:srgbClr val="0070C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连</a:t>
              </a:r>
              <a:endPara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endParaRPr>
            </a:p>
            <a:p>
              <a:pPr marL="0" algn="l"/>
              <a:r>
                <a:rPr lang="zh-CN" altLang="en-US" sz="3500" b="1" i="0">
                  <a:solidFill>
                    <a:srgbClr val="0070C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线</a:t>
              </a:r>
              <a:endParaRPr lang="zh-CN" altLang="en-US" sz="35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endParaRPr>
            </a:p>
          </p:txBody>
        </p:sp>
        <p:sp>
          <p:nvSpPr>
            <p:cNvPr id="9" name="形状1"/>
            <p:cNvSpPr txBox="1"/>
            <p:nvPr/>
          </p:nvSpPr>
          <p:spPr>
            <a:xfrm>
              <a:off x="686150" y="587848"/>
              <a:ext cx="696948" cy="19050"/>
            </a:xfrm>
            <a:prstGeom prst="line">
              <a:avLst/>
            </a:prstGeom>
            <a:ln w="28575">
              <a:solidFill>
                <a:srgbClr val="0070C0">
                  <a:alpha val="100000"/>
                </a:srgbClr>
              </a:solidFill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2"/>
            <p:cNvSpPr txBox="1"/>
            <p:nvPr/>
          </p:nvSpPr>
          <p:spPr>
            <a:xfrm>
              <a:off x="1894006" y="587844"/>
              <a:ext cx="742809" cy="19050"/>
            </a:xfrm>
            <a:prstGeom prst="line">
              <a:avLst/>
            </a:prstGeom>
            <a:ln w="28575">
              <a:solidFill>
                <a:srgbClr val="0070C0">
                  <a:alpha val="100000"/>
                </a:srgbClr>
              </a:solidFill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11" name="组合2" title=""/>
          <p:cNvGrpSpPr/>
          <p:nvPr/>
        </p:nvGrpSpPr>
        <p:grpSpPr>
          <a:xfrm>
            <a:off x="9677343" y="47387"/>
            <a:ext cx="2633195" cy="636832"/>
            <a:chExt cx="2633195" cy="636832"/>
          </a:xfrm>
        </p:grpSpPr>
        <p:sp>
          <p:nvSpPr>
            <p:cNvPr id="12" name="形状3"/>
            <p:cNvSpPr txBox="1"/>
            <p:nvPr/>
          </p:nvSpPr>
          <p:spPr>
            <a:xfrm>
              <a:off x="0" y="0"/>
              <a:ext cx="2359092" cy="636832"/>
            </a:xfrm>
            <a:custGeom>
              <a:gdLst>
                <a:gd name="connsiteX0" fmla="*/ 106139 w 2359092"/>
                <a:gd name="connsiteY0" fmla="*/ 0 h 636832"/>
                <a:gd name="connsiteX1" fmla="*/ 2252954 w 2359092"/>
                <a:gd name="connsiteY1" fmla="*/ 0 h 636832"/>
                <a:gd name="connsiteX2" fmla="*/ 2311572 w 2359092"/>
                <a:gd name="connsiteY2" fmla="*/ 0 h 636832"/>
                <a:gd name="connsiteX3" fmla="*/ 2359092 w 2359092"/>
                <a:gd name="connsiteY3" fmla="*/ 530693 h 636832"/>
                <a:gd name="connsiteX4" fmla="*/ 2359092 w 2359092"/>
                <a:gd name="connsiteY4" fmla="*/ 589312 h 636832"/>
                <a:gd name="connsiteX5" fmla="*/ 106139 w 2359092"/>
                <a:gd name="connsiteY5" fmla="*/ 636832 h 636832"/>
                <a:gd name="connsiteX6" fmla="*/ 47520 w 2359092"/>
                <a:gd name="connsiteY6" fmla="*/ 636832 h 636832"/>
                <a:gd name="connsiteX7" fmla="*/ 0 w 2359092"/>
                <a:gd name="connsiteY7" fmla="*/ 106139 h 636832"/>
                <a:gd name="connsiteX8" fmla="*/ 0 w 2359092"/>
                <a:gd name="connsiteY8" fmla="*/ 47520 h 636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9092" h="636832">
                  <a:moveTo>
                    <a:pt x="106139" y="0"/>
                  </a:moveTo>
                  <a:lnTo>
                    <a:pt x="2252954" y="0"/>
                  </a:lnTo>
                  <a:cubicBezTo>
                    <a:pt x="2311572" y="0"/>
                    <a:pt x="2359092" y="47520"/>
                    <a:pt x="2359092" y="106139"/>
                  </a:cubicBezTo>
                  <a:lnTo>
                    <a:pt x="2359092" y="530693"/>
                  </a:lnTo>
                  <a:cubicBezTo>
                    <a:pt x="2359092" y="589312"/>
                    <a:pt x="2311572" y="636832"/>
                    <a:pt x="2252954" y="636832"/>
                  </a:cubicBezTo>
                  <a:lnTo>
                    <a:pt x="106139" y="636832"/>
                  </a:lnTo>
                  <a:cubicBezTo>
                    <a:pt x="47520" y="636832"/>
                    <a:pt x="0" y="589312"/>
                    <a:pt x="0" y="530693"/>
                  </a:cubicBezTo>
                  <a:lnTo>
                    <a:pt x="0" y="106139"/>
                  </a:lnTo>
                  <a:cubicBezTo>
                    <a:pt x="0" y="47520"/>
                    <a:pt x="47520" y="0"/>
                    <a:pt x="106139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5715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6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新课引入</a:t>
              </a:r>
              <a:endParaRPr lang="zh-CN" altLang="en-US" sz="3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13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2090473" y="184184"/>
              <a:ext cx="270443" cy="262442"/>
            </a:xfrm>
            <a:prstGeom prst="rect">
              <a:avLst/>
            </a:prstGeom>
          </p:spPr>
        </p:pic>
        <p:pic>
          <p:nvPicPr>
            <p:cNvPr id="14" name="图片2"/>
            <p:cNvPicPr>
              <a:picLocks noChangeAspect="1"/>
            </p:cNvPicPr>
            <p:nvPr/>
          </p:nvPicPr>
          <p:blipFill>
            <a:blip r:embed="rId3"/>
            <a:srcRect t="10526" b="10526"/>
            <a:stretch>
              <a:fillRect/>
            </a:stretch>
          </p:blipFill>
          <p:spPr>
            <a:xfrm rot="10800000">
              <a:off x="2174900" y="228581"/>
              <a:ext cx="458295" cy="1905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579880" y="98130"/>
            <a:ext cx="2101913" cy="743585"/>
            <a:chExt cx="2101913" cy="743585"/>
          </a:xfrm>
        </p:grpSpPr>
        <p:sp>
          <p:nvSpPr>
            <p:cNvPr id="3" name="形状1"/>
            <p:cNvSpPr txBox="1"/>
            <p:nvPr/>
          </p:nvSpPr>
          <p:spPr>
            <a:xfrm>
              <a:off x="0" y="11725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0" y="11725"/>
              <a:ext cx="2098040" cy="638175"/>
            </a:xfrm>
            <a:prstGeom prst="roundRect">
              <a:avLst/>
            </a:prstGeom>
            <a:solidFill>
              <a:srgbClr val="F3F3F3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50913" y="91707"/>
              <a:ext cx="1996213" cy="478210"/>
            </a:xfrm>
            <a:prstGeom prst="roundRect">
              <a:avLst/>
            </a:prstGeom>
            <a:solidFill>
              <a:srgbClr val="138A40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文本11"/>
            <p:cNvSpPr txBox="1"/>
            <p:nvPr/>
          </p:nvSpPr>
          <p:spPr>
            <a:xfrm>
              <a:off x="187569" y="0"/>
              <a:ext cx="1914344" cy="74358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造字工房悦黑（非商用）常规体"/>
                  <a:ea typeface="造字工房悦黑（非商用）常规体"/>
                </a:rPr>
                <a:t>讲授新课</a:t>
              </a:r>
              <a:endParaRPr lang="zh-CN" altLang="en-US" sz="3000" b="0" i="0">
                <a:solidFill>
                  <a:srgbClr val="FFFFFF">
                    <a:alpha val="100000"/>
                  </a:srgbClr>
                </a:solidFill>
                <a:latin typeface="造字工房悦黑（非商用）常规体"/>
                <a:ea typeface="造字工房悦黑（非商用）常规体"/>
              </a:endParaRPr>
            </a:p>
          </p:txBody>
        </p:sp>
      </p:grpSp>
      <p:grpSp>
        <p:nvGrpSpPr>
          <p:cNvPr id="7" name="组合2" title=""/>
          <p:cNvGrpSpPr/>
          <p:nvPr/>
        </p:nvGrpSpPr>
        <p:grpSpPr>
          <a:xfrm>
            <a:off x="2402752" y="406400"/>
            <a:ext cx="5769357" cy="937252"/>
            <a:chExt cx="5769357" cy="937252"/>
          </a:xfrm>
        </p:grpSpPr>
        <p:sp>
          <p:nvSpPr>
            <p:cNvPr id="8" name="形状4"/>
            <p:cNvSpPr txBox="1"/>
            <p:nvPr/>
          </p:nvSpPr>
          <p:spPr>
            <a:xfrm>
              <a:off x="6348" y="0"/>
              <a:ext cx="1671373" cy="762600"/>
            </a:xfrm>
            <a:custGeom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12700">
              <a:solidFill>
                <a:srgbClr val="DDDDD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文本12"/>
            <p:cNvSpPr txBox="1"/>
            <p:nvPr/>
          </p:nvSpPr>
          <p:spPr>
            <a:xfrm>
              <a:off x="0" y="225006"/>
              <a:ext cx="5769357" cy="71224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effectLst>
                    <a:outerShdw blurRad="38100" dist="19050" dir="2700000" rotWithShape="0">
                      <a:srgbClr val="000000">
                        <a:alpha val="4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知识点   反比例函数           的图象</a:t>
              </a:r>
              <a:endParaRPr lang="zh-CN" altLang="en-US" sz="2800" b="1" i="0">
                <a:solidFill>
                  <a:srgbClr val="000000">
                    <a:alpha val="100000"/>
                  </a:srgbClr>
                </a:solidFill>
                <a:effectLst>
                  <a:outerShdw blurRad="38100" dist="19050" dir="27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1" title=""/>
          <p:cNvSpPr txBox="1"/>
          <p:nvPr/>
        </p:nvSpPr>
        <p:spPr>
          <a:xfrm>
            <a:off x="1805940" y="1255395"/>
            <a:ext cx="7691755" cy="9277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000"/>
              </a:lnSpc>
            </a:pPr>
            <a:r>
              <a:rPr lang="zh-CN" altLang="en-US" sz="2800" b="0" i="0">
                <a:ln w="16669">
                  <a:solidFill>
                    <a:srgbClr val="138A40">
                      <a:alpha val="100000"/>
                    </a:srgbClr>
                  </a:solidFill>
                </a:ln>
                <a:solidFill>
                  <a:srgbClr val="81EEAA">
                    <a:alpha val="100000"/>
                  </a:srgb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问题探究：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如何画反比例函数      的图象？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1" name="组合3" title=""/>
          <p:cNvGrpSpPr/>
          <p:nvPr/>
        </p:nvGrpSpPr>
        <p:grpSpPr>
          <a:xfrm>
            <a:off x="2163128" y="2807970"/>
            <a:ext cx="1443672" cy="697230"/>
            <a:chExt cx="1443672" cy="697230"/>
          </a:xfrm>
        </p:grpSpPr>
        <p:sp>
          <p:nvSpPr>
            <p:cNvPr id="12" name="形状5"/>
            <p:cNvSpPr txBox="1"/>
            <p:nvPr/>
          </p:nvSpPr>
          <p:spPr>
            <a:xfrm>
              <a:off x="3810" y="49530"/>
              <a:ext cx="1439862" cy="647700"/>
            </a:xfrm>
            <a:prstGeom prst="rightArrowCallout">
              <a:avLst/>
            </a:prstGeom>
            <a:solidFill>
              <a:srgbClr val="FF99CC">
                <a:alpha val="2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文本13"/>
            <p:cNvSpPr txBox="1"/>
            <p:nvPr/>
          </p:nvSpPr>
          <p:spPr>
            <a:xfrm>
              <a:off x="0" y="0"/>
              <a:ext cx="959913" cy="64770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列表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4" name="组合4" title=""/>
          <p:cNvGrpSpPr/>
          <p:nvPr/>
        </p:nvGrpSpPr>
        <p:grpSpPr>
          <a:xfrm>
            <a:off x="3591878" y="2807970"/>
            <a:ext cx="1443672" cy="697230"/>
            <a:chExt cx="1443672" cy="697230"/>
          </a:xfrm>
        </p:grpSpPr>
        <p:sp>
          <p:nvSpPr>
            <p:cNvPr id="15" name="形状6"/>
            <p:cNvSpPr txBox="1"/>
            <p:nvPr/>
          </p:nvSpPr>
          <p:spPr>
            <a:xfrm>
              <a:off x="3810" y="49530"/>
              <a:ext cx="1439862" cy="647700"/>
            </a:xfrm>
            <a:prstGeom prst="rightArrowCallout">
              <a:avLst/>
            </a:prstGeom>
            <a:solidFill>
              <a:srgbClr val="FF99CC">
                <a:alpha val="18431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文本14"/>
            <p:cNvSpPr txBox="1"/>
            <p:nvPr/>
          </p:nvSpPr>
          <p:spPr>
            <a:xfrm>
              <a:off x="0" y="0"/>
              <a:ext cx="959913" cy="64770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描点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7" name="组合5" title=""/>
          <p:cNvGrpSpPr/>
          <p:nvPr/>
        </p:nvGrpSpPr>
        <p:grpSpPr>
          <a:xfrm>
            <a:off x="5092065" y="2807970"/>
            <a:ext cx="1011873" cy="698818"/>
            <a:chExt cx="1011873" cy="698818"/>
          </a:xfrm>
        </p:grpSpPr>
        <p:sp>
          <p:nvSpPr>
            <p:cNvPr id="18" name="形状7"/>
            <p:cNvSpPr txBox="1"/>
            <p:nvPr/>
          </p:nvSpPr>
          <p:spPr>
            <a:xfrm>
              <a:off x="3810" y="49530"/>
              <a:ext cx="1008063" cy="649288"/>
            </a:xfrm>
            <a:prstGeom prst="rect">
              <a:avLst/>
            </a:prstGeom>
            <a:solidFill>
              <a:srgbClr val="FF99CC">
                <a:alpha val="18431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文本15"/>
            <p:cNvSpPr txBox="1"/>
            <p:nvPr/>
          </p:nvSpPr>
          <p:spPr>
            <a:xfrm>
              <a:off x="0" y="0"/>
              <a:ext cx="1008063" cy="64928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连线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0" name="文本2" title=""/>
          <p:cNvSpPr txBox="1"/>
          <p:nvPr/>
        </p:nvSpPr>
        <p:spPr>
          <a:xfrm>
            <a:off x="1939290" y="3808095"/>
            <a:ext cx="2508250" cy="712788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解：列表如下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1" name="组合6" title=""/>
          <p:cNvGrpSpPr/>
          <p:nvPr/>
        </p:nvGrpSpPr>
        <p:grpSpPr>
          <a:xfrm>
            <a:off x="6738938" y="2500313"/>
            <a:ext cx="3602038" cy="2163763"/>
            <a:chExt cx="3602038" cy="2163763"/>
          </a:xfrm>
        </p:grpSpPr>
        <p:sp>
          <p:nvSpPr>
            <p:cNvPr id="22" name="形状8"/>
            <p:cNvSpPr txBox="1"/>
            <p:nvPr/>
          </p:nvSpPr>
          <p:spPr>
            <a:xfrm>
              <a:off x="0" y="0"/>
              <a:ext cx="3602038" cy="2163763"/>
            </a:xfrm>
            <a:prstGeom prst="wedgeEllipseCallout">
              <a:avLst/>
            </a:prstGeom>
            <a:solidFill>
              <a:srgbClr val="81EEAA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3" name="文本16"/>
            <p:cNvSpPr txBox="1"/>
            <p:nvPr/>
          </p:nvSpPr>
          <p:spPr>
            <a:xfrm>
              <a:off x="523696" y="18739"/>
              <a:ext cx="2547025" cy="2027225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0" i="0">
                  <a:ln w="7144"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FF0000">
                      <a:alpha val="100000"/>
                    </a:srgbClr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应注意</a:t>
              </a:r>
              <a:endParaRPr lang="zh-CN" altLang="en-US" sz="2400" b="0" i="0">
                <a:ln w="7144">
                  <a:solidFill>
                    <a:srgbClr val="FFFFFF">
                      <a:alpha val="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ctr">
                <a:lnSpc>
                  <a:spcPts val="2800"/>
                </a:lnSpc>
              </a:pPr>
              <a:r>
                <a:rPr lang="zh-CN" altLang="en-US" sz="2400" b="0" i="0">
                  <a:ln w="7144"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1.自变量x需要取多少值?为什么?</a:t>
              </a:r>
              <a:endParaRPr lang="zh-CN" altLang="en-US" sz="2400" b="0" i="0">
                <a:ln w="7144">
                  <a:solidFill>
                    <a:srgbClr val="FFFFFF">
                      <a:alpha val="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ctr">
                <a:lnSpc>
                  <a:spcPts val="2800"/>
                </a:lnSpc>
              </a:pPr>
              <a:r>
                <a:rPr lang="zh-CN" altLang="en-US" sz="2400" b="0" i="0">
                  <a:ln w="7144"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2.取值时要注意什么?</a:t>
              </a:r>
              <a:endParaRPr lang="zh-CN" altLang="en-US" sz="2400" b="0" i="0">
                <a:ln w="7144">
                  <a:solidFill>
                    <a:srgbClr val="FFFFFF">
                      <a:alpha val="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aphicFrame>
        <p:nvGraphicFramePr>
          <p:cNvPr id="24" name="表格1" title=""/>
          <p:cNvGraphicFramePr>
            <a:graphicFrameLocks noGrp="1"/>
          </p:cNvGraphicFramePr>
          <p:nvPr/>
        </p:nvGraphicFramePr>
        <p:xfrm>
          <a:off x="1881188" y="5000625"/>
          <a:ext cx="8643620" cy="1038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05"/>
                <a:gridCol w="687070"/>
                <a:gridCol w="663575"/>
                <a:gridCol w="679450"/>
                <a:gridCol w="675005"/>
                <a:gridCol w="674370"/>
                <a:gridCol w="675640"/>
                <a:gridCol w="676275"/>
                <a:gridCol w="673100"/>
                <a:gridCol w="678180"/>
                <a:gridCol w="674370"/>
                <a:gridCol w="679450"/>
                <a:gridCol w="532130"/>
              </a:tblGrid>
              <a:tr h="518160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x</a:t>
                      </a:r>
                      <a:endParaRPr lang="zh-CN" altLang="en-US" sz="2800" b="0" i="1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2857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-8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-4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-3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-2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-1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2006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800" b="0" i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y</a:t>
                      </a:r>
                      <a:endParaRPr lang="zh-CN" altLang="en-US" sz="2800" b="0" i="1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225" y="5040313"/>
            <a:ext cx="601663" cy="533400"/>
          </a:xfrm>
          <a:prstGeom prst="rect">
            <a:avLst/>
          </a:prstGeom>
        </p:spPr>
      </p:pic>
      <p:pic>
        <p:nvPicPr>
          <p:cNvPr id="26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825" y="5075238"/>
            <a:ext cx="361950" cy="533400"/>
          </a:xfrm>
          <a:prstGeom prst="rect">
            <a:avLst/>
          </a:prstGeom>
        </p:spPr>
      </p:pic>
      <p:pic>
        <p:nvPicPr>
          <p:cNvPr id="27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0813" y="5507038"/>
            <a:ext cx="392112" cy="533400"/>
          </a:xfrm>
          <a:prstGeom prst="rect">
            <a:avLst/>
          </a:prstGeom>
        </p:spPr>
      </p:pic>
      <p:sp>
        <p:nvSpPr>
          <p:cNvPr id="28" name="文本3" title=""/>
          <p:cNvSpPr txBox="1"/>
          <p:nvPr/>
        </p:nvSpPr>
        <p:spPr>
          <a:xfrm>
            <a:off x="3233103" y="5533708"/>
            <a:ext cx="723900" cy="7127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-1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9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450" y="5502275"/>
            <a:ext cx="400050" cy="533400"/>
          </a:xfrm>
          <a:prstGeom prst="rect">
            <a:avLst/>
          </a:prstGeom>
        </p:spPr>
      </p:pic>
      <p:sp>
        <p:nvSpPr>
          <p:cNvPr id="30" name="文本4" title=""/>
          <p:cNvSpPr txBox="1"/>
          <p:nvPr/>
        </p:nvSpPr>
        <p:spPr>
          <a:xfrm>
            <a:off x="4693603" y="5495608"/>
            <a:ext cx="723900" cy="7127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-2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1" name="文本5" title=""/>
          <p:cNvSpPr txBox="1"/>
          <p:nvPr/>
        </p:nvSpPr>
        <p:spPr>
          <a:xfrm>
            <a:off x="5327015" y="5497195"/>
            <a:ext cx="723900" cy="7112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-4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2" name="文本6" title=""/>
          <p:cNvSpPr txBox="1"/>
          <p:nvPr/>
        </p:nvSpPr>
        <p:spPr>
          <a:xfrm>
            <a:off x="5933440" y="5495608"/>
            <a:ext cx="723900" cy="7127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-8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3" name="文本7" title=""/>
          <p:cNvSpPr txBox="1"/>
          <p:nvPr/>
        </p:nvSpPr>
        <p:spPr>
          <a:xfrm>
            <a:off x="6724015" y="5528945"/>
            <a:ext cx="723900" cy="6508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100"/>
              </a:lnSpc>
            </a:pPr>
            <a:r>
              <a:rPr lang="zh-CN" altLang="en-US" sz="18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8</a:t>
            </a:r>
            <a:endParaRPr lang="zh-CN" altLang="en-US" sz="1800" b="1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4" name="文本8" title=""/>
          <p:cNvSpPr txBox="1"/>
          <p:nvPr/>
        </p:nvSpPr>
        <p:spPr>
          <a:xfrm>
            <a:off x="7390765" y="5533708"/>
            <a:ext cx="723900" cy="6508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100"/>
              </a:lnSpc>
            </a:pPr>
            <a:r>
              <a:rPr lang="zh-CN" altLang="en-US" sz="18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</a:t>
            </a:r>
            <a:endParaRPr lang="zh-CN" altLang="en-US" sz="1800" b="1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5" name="文本9" title=""/>
          <p:cNvSpPr txBox="1"/>
          <p:nvPr/>
        </p:nvSpPr>
        <p:spPr>
          <a:xfrm>
            <a:off x="8055928" y="5533708"/>
            <a:ext cx="723900" cy="6508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100"/>
              </a:lnSpc>
            </a:pPr>
            <a:r>
              <a:rPr lang="zh-CN" altLang="en-US" sz="18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1800" b="1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5388" y="5578475"/>
            <a:ext cx="360362" cy="533400"/>
          </a:xfrm>
          <a:prstGeom prst="rect">
            <a:avLst/>
          </a:prstGeom>
        </p:spPr>
      </p:pic>
      <p:sp>
        <p:nvSpPr>
          <p:cNvPr id="37" name="文本10" title=""/>
          <p:cNvSpPr txBox="1"/>
          <p:nvPr/>
        </p:nvSpPr>
        <p:spPr>
          <a:xfrm>
            <a:off x="9387840" y="5528945"/>
            <a:ext cx="723900" cy="647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100"/>
              </a:lnSpc>
            </a:pPr>
            <a:r>
              <a:rPr lang="zh-CN" altLang="en-US" sz="1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1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8" name="图片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3813" y="5507038"/>
            <a:ext cx="360362" cy="533400"/>
          </a:xfrm>
          <a:prstGeom prst="rect">
            <a:avLst/>
          </a:prstGeom>
        </p:spPr>
      </p:pic>
      <p:pic>
        <p:nvPicPr>
          <p:cNvPr id="3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3697" y="1346702"/>
            <a:ext cx="1344549" cy="744226"/>
          </a:xfrm>
          <a:prstGeom prst="rect">
            <a:avLst/>
          </a:prstGeom>
        </p:spPr>
      </p:pic>
      <p:pic>
        <p:nvPicPr>
          <p:cNvPr id="40" name="图片8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0545" y="385445"/>
            <a:ext cx="1147445" cy="9194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4" grpId="0" animBg="1"/>
      <p:bldP spid="17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536700" y="135255"/>
            <a:ext cx="2345333" cy="766162"/>
            <a:chExt cx="2345333" cy="766162"/>
          </a:xfrm>
        </p:grpSpPr>
        <p:sp>
          <p:nvSpPr>
            <p:cNvPr id="3" name="形状3"/>
            <p:cNvSpPr txBox="1"/>
            <p:nvPr/>
          </p:nvSpPr>
          <p:spPr>
            <a:xfrm>
              <a:off x="0" y="0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4"/>
            <p:cNvSpPr txBox="1"/>
            <p:nvPr/>
          </p:nvSpPr>
          <p:spPr>
            <a:xfrm>
              <a:off x="0" y="0"/>
              <a:ext cx="2261235" cy="706755"/>
            </a:xfrm>
            <a:prstGeom prst="roundRect">
              <a:avLst/>
            </a:prstGeom>
            <a:solidFill>
              <a:srgbClr val="F3F3F3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5"/>
            <p:cNvSpPr txBox="1"/>
            <p:nvPr/>
          </p:nvSpPr>
          <p:spPr>
            <a:xfrm>
              <a:off x="54873" y="88577"/>
              <a:ext cx="2151487" cy="529600"/>
            </a:xfrm>
            <a:prstGeom prst="roundRect">
              <a:avLst/>
            </a:prstGeom>
            <a:solidFill>
              <a:srgbClr val="138A40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文本14"/>
            <p:cNvSpPr txBox="1"/>
            <p:nvPr/>
          </p:nvSpPr>
          <p:spPr>
            <a:xfrm>
              <a:off x="296901" y="22577"/>
              <a:ext cx="2048432" cy="74358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造字工房悦黑（非商用）常规体"/>
                  <a:ea typeface="造字工房悦黑（非商用）常规体"/>
                </a:rPr>
                <a:t>讲授新课</a:t>
              </a:r>
              <a:endParaRPr lang="zh-CN" altLang="en-US" sz="3000" b="0" i="0">
                <a:solidFill>
                  <a:srgbClr val="FFFFFF">
                    <a:alpha val="100000"/>
                  </a:srgbClr>
                </a:solidFill>
                <a:latin typeface="造字工房悦黑（非商用）常规体"/>
                <a:ea typeface="造字工房悦黑（非商用）常规体"/>
              </a:endParaRPr>
            </a:p>
          </p:txBody>
        </p:sp>
      </p:grpSp>
      <p:sp>
        <p:nvSpPr>
          <p:cNvPr id="7" name="文本1" title=""/>
          <p:cNvSpPr txBox="1"/>
          <p:nvPr/>
        </p:nvSpPr>
        <p:spPr>
          <a:xfrm>
            <a:off x="1877378" y="664845"/>
            <a:ext cx="2422525" cy="71278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描点、连线：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8" name="组合2" title=""/>
          <p:cNvGrpSpPr/>
          <p:nvPr/>
        </p:nvGrpSpPr>
        <p:grpSpPr>
          <a:xfrm>
            <a:off x="3644900" y="1022033"/>
            <a:ext cx="5995353" cy="4568825"/>
            <a:chExt cx="5995353" cy="4568825"/>
          </a:xfrm>
        </p:grpSpPr>
        <p:sp>
          <p:nvSpPr>
            <p:cNvPr id="9" name="文本15"/>
            <p:cNvSpPr txBox="1"/>
            <p:nvPr/>
          </p:nvSpPr>
          <p:spPr>
            <a:xfrm>
              <a:off x="5420678" y="2416175"/>
              <a:ext cx="503238" cy="6524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endParaRPr lang="zh-CN" altLang="en-US" sz="18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0" name="形状6"/>
            <p:cNvSpPr txBox="1"/>
            <p:nvPr/>
          </p:nvSpPr>
          <p:spPr>
            <a:xfrm rot="10800000" flipH="1">
              <a:off x="0" y="2478405"/>
              <a:ext cx="5568950" cy="15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文本16"/>
            <p:cNvSpPr txBox="1"/>
            <p:nvPr/>
          </p:nvSpPr>
          <p:spPr>
            <a:xfrm>
              <a:off x="261303" y="2390775"/>
              <a:ext cx="5734050" cy="5270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1900"/>
                </a:lnSpc>
              </a:pPr>
              <a:r>
                <a:rPr lang="zh-CN" altLang="en-US" sz="16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-8  –7 –6  –5 –4  –3  -2 -1 O    1    2    3   4    5   6    7    8</a:t>
              </a:r>
              <a:endParaRPr lang="zh-CN" altLang="en-US" sz="16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" name="形状7"/>
            <p:cNvSpPr txBox="1"/>
            <p:nvPr/>
          </p:nvSpPr>
          <p:spPr>
            <a:xfrm>
              <a:off x="2690813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8"/>
            <p:cNvSpPr txBox="1"/>
            <p:nvPr/>
          </p:nvSpPr>
          <p:spPr>
            <a:xfrm>
              <a:off x="3000375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形状9"/>
            <p:cNvSpPr txBox="1"/>
            <p:nvPr/>
          </p:nvSpPr>
          <p:spPr>
            <a:xfrm>
              <a:off x="3244850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10"/>
            <p:cNvSpPr txBox="1"/>
            <p:nvPr/>
          </p:nvSpPr>
          <p:spPr>
            <a:xfrm>
              <a:off x="3521075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形状11"/>
            <p:cNvSpPr txBox="1"/>
            <p:nvPr/>
          </p:nvSpPr>
          <p:spPr>
            <a:xfrm>
              <a:off x="3797300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形状12"/>
            <p:cNvSpPr txBox="1"/>
            <p:nvPr/>
          </p:nvSpPr>
          <p:spPr>
            <a:xfrm>
              <a:off x="4073525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8" name="形状13"/>
            <p:cNvSpPr txBox="1"/>
            <p:nvPr/>
          </p:nvSpPr>
          <p:spPr>
            <a:xfrm>
              <a:off x="4351338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形状14"/>
            <p:cNvSpPr txBox="1"/>
            <p:nvPr/>
          </p:nvSpPr>
          <p:spPr>
            <a:xfrm>
              <a:off x="4627563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0" name="形状15"/>
            <p:cNvSpPr txBox="1"/>
            <p:nvPr/>
          </p:nvSpPr>
          <p:spPr>
            <a:xfrm>
              <a:off x="4905375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1" name="形状16"/>
            <p:cNvSpPr txBox="1"/>
            <p:nvPr/>
          </p:nvSpPr>
          <p:spPr>
            <a:xfrm>
              <a:off x="5181600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形状17"/>
            <p:cNvSpPr txBox="1"/>
            <p:nvPr/>
          </p:nvSpPr>
          <p:spPr>
            <a:xfrm rot="10800000" flipH="1">
              <a:off x="173038" y="541655"/>
              <a:ext cx="4987925" cy="15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3" name="形状18"/>
            <p:cNvSpPr txBox="1"/>
            <p:nvPr/>
          </p:nvSpPr>
          <p:spPr>
            <a:xfrm>
              <a:off x="192088" y="732155"/>
              <a:ext cx="4956175" cy="63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19"/>
            <p:cNvSpPr txBox="1"/>
            <p:nvPr/>
          </p:nvSpPr>
          <p:spPr>
            <a:xfrm>
              <a:off x="192088" y="948055"/>
              <a:ext cx="4987925" cy="127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20"/>
            <p:cNvSpPr txBox="1"/>
            <p:nvPr/>
          </p:nvSpPr>
          <p:spPr>
            <a:xfrm rot="10800000" flipH="1">
              <a:off x="192088" y="1154430"/>
              <a:ext cx="5003800" cy="952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21"/>
            <p:cNvSpPr txBox="1"/>
            <p:nvPr/>
          </p:nvSpPr>
          <p:spPr>
            <a:xfrm>
              <a:off x="192088" y="1383030"/>
              <a:ext cx="5000625" cy="127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22"/>
            <p:cNvSpPr txBox="1"/>
            <p:nvPr/>
          </p:nvSpPr>
          <p:spPr>
            <a:xfrm>
              <a:off x="192088" y="1598930"/>
              <a:ext cx="5003800" cy="127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23"/>
            <p:cNvSpPr txBox="1"/>
            <p:nvPr/>
          </p:nvSpPr>
          <p:spPr>
            <a:xfrm>
              <a:off x="192088" y="1816417"/>
              <a:ext cx="4986338" cy="127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24"/>
            <p:cNvSpPr txBox="1"/>
            <p:nvPr/>
          </p:nvSpPr>
          <p:spPr>
            <a:xfrm rot="10800000" flipH="1">
              <a:off x="192088" y="2029142"/>
              <a:ext cx="5003800" cy="31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25"/>
            <p:cNvSpPr txBox="1"/>
            <p:nvPr/>
          </p:nvSpPr>
          <p:spPr>
            <a:xfrm rot="10800000" flipH="1">
              <a:off x="192088" y="2238692"/>
              <a:ext cx="5003800" cy="1111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26"/>
            <p:cNvSpPr txBox="1"/>
            <p:nvPr/>
          </p:nvSpPr>
          <p:spPr>
            <a:xfrm>
              <a:off x="192088" y="4199255"/>
              <a:ext cx="5030788" cy="127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27"/>
            <p:cNvSpPr txBox="1"/>
            <p:nvPr/>
          </p:nvSpPr>
          <p:spPr>
            <a:xfrm>
              <a:off x="192088" y="4416742"/>
              <a:ext cx="5003800" cy="127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28"/>
            <p:cNvSpPr txBox="1"/>
            <p:nvPr/>
          </p:nvSpPr>
          <p:spPr>
            <a:xfrm>
              <a:off x="200025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29"/>
            <p:cNvSpPr txBox="1"/>
            <p:nvPr/>
          </p:nvSpPr>
          <p:spPr>
            <a:xfrm>
              <a:off x="477838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30"/>
            <p:cNvSpPr txBox="1"/>
            <p:nvPr/>
          </p:nvSpPr>
          <p:spPr>
            <a:xfrm>
              <a:off x="754063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形状31"/>
            <p:cNvSpPr txBox="1"/>
            <p:nvPr/>
          </p:nvSpPr>
          <p:spPr>
            <a:xfrm>
              <a:off x="1031875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7" name="形状32"/>
            <p:cNvSpPr txBox="1"/>
            <p:nvPr/>
          </p:nvSpPr>
          <p:spPr>
            <a:xfrm>
              <a:off x="1308100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33"/>
            <p:cNvSpPr txBox="1"/>
            <p:nvPr/>
          </p:nvSpPr>
          <p:spPr>
            <a:xfrm>
              <a:off x="1584325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形状34"/>
            <p:cNvSpPr txBox="1"/>
            <p:nvPr/>
          </p:nvSpPr>
          <p:spPr>
            <a:xfrm>
              <a:off x="2136775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0" name="形状35"/>
            <p:cNvSpPr txBox="1"/>
            <p:nvPr/>
          </p:nvSpPr>
          <p:spPr>
            <a:xfrm>
              <a:off x="2414588" y="516255"/>
              <a:ext cx="12700" cy="3900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文本17"/>
            <p:cNvSpPr txBox="1"/>
            <p:nvPr/>
          </p:nvSpPr>
          <p:spPr>
            <a:xfrm>
              <a:off x="2447290" y="0"/>
              <a:ext cx="458788" cy="6524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endParaRPr lang="zh-CN" altLang="en-US" sz="18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2" name="形状36"/>
            <p:cNvSpPr txBox="1"/>
            <p:nvPr/>
          </p:nvSpPr>
          <p:spPr>
            <a:xfrm rot="10800000" flipH="1">
              <a:off x="2690813" y="327342"/>
              <a:ext cx="22225" cy="40274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3" name="文本18"/>
            <p:cNvSpPr txBox="1"/>
            <p:nvPr/>
          </p:nvSpPr>
          <p:spPr>
            <a:xfrm>
              <a:off x="2393315" y="2584450"/>
              <a:ext cx="606425" cy="19843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1600"/>
                </a:lnSpc>
              </a:pPr>
              <a:r>
                <a:rPr lang="zh-CN" altLang="en-US" sz="1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-1</a:t>
              </a:r>
              <a:endParaRPr lang="zh-CN" altLang="en-US" sz="1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1600"/>
                </a:lnSpc>
              </a:pPr>
              <a:r>
                <a:rPr lang="zh-CN" altLang="en-US" sz="1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-2</a:t>
              </a:r>
              <a:endParaRPr lang="zh-CN" altLang="en-US" sz="1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1600"/>
                </a:lnSpc>
              </a:pPr>
              <a:r>
                <a:rPr lang="zh-CN" altLang="en-US" sz="1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-3</a:t>
              </a:r>
              <a:endParaRPr lang="zh-CN" altLang="en-US" sz="1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1600"/>
                </a:lnSpc>
              </a:pPr>
              <a:r>
                <a:rPr lang="zh-CN" altLang="en-US" sz="1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-4</a:t>
              </a:r>
              <a:endParaRPr lang="zh-CN" altLang="en-US" sz="1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1600"/>
                </a:lnSpc>
              </a:pPr>
              <a:r>
                <a:rPr lang="zh-CN" altLang="en-US" sz="1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-5</a:t>
              </a:r>
              <a:endParaRPr lang="zh-CN" altLang="en-US" sz="1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1600"/>
                </a:lnSpc>
              </a:pPr>
              <a:r>
                <a:rPr lang="zh-CN" altLang="en-US" sz="1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-6</a:t>
              </a:r>
              <a:endParaRPr lang="zh-CN" altLang="en-US" sz="1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1600"/>
                </a:lnSpc>
              </a:pPr>
              <a:r>
                <a:rPr lang="zh-CN" altLang="en-US" sz="1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-7</a:t>
              </a:r>
              <a:endParaRPr lang="zh-CN" altLang="en-US" sz="1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1600"/>
                </a:lnSpc>
              </a:pPr>
              <a:r>
                <a:rPr lang="zh-CN" altLang="en-US" sz="1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-8</a:t>
              </a:r>
              <a:endParaRPr lang="zh-CN" altLang="en-US" sz="1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4" name="文本19"/>
            <p:cNvSpPr txBox="1"/>
            <p:nvPr/>
          </p:nvSpPr>
          <p:spPr>
            <a:xfrm>
              <a:off x="2444115" y="566737"/>
              <a:ext cx="500063" cy="19843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1600"/>
                </a:lnSpc>
              </a:pPr>
              <a:r>
                <a:rPr lang="zh-CN" altLang="en-US" sz="1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87654321</a:t>
              </a:r>
              <a:endParaRPr lang="zh-CN" altLang="en-US" sz="1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5" name="形状37"/>
            <p:cNvSpPr txBox="1"/>
            <p:nvPr/>
          </p:nvSpPr>
          <p:spPr>
            <a:xfrm rot="10800000" flipH="1">
              <a:off x="192088" y="2759392"/>
              <a:ext cx="5003800" cy="952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6" name="形状38"/>
            <p:cNvSpPr txBox="1"/>
            <p:nvPr/>
          </p:nvSpPr>
          <p:spPr>
            <a:xfrm rot="10800000" flipH="1">
              <a:off x="192088" y="3013392"/>
              <a:ext cx="5003800" cy="952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7" name="形状39"/>
            <p:cNvSpPr txBox="1"/>
            <p:nvPr/>
          </p:nvSpPr>
          <p:spPr>
            <a:xfrm>
              <a:off x="192088" y="3259455"/>
              <a:ext cx="4960938" cy="31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8" name="形状40"/>
            <p:cNvSpPr txBox="1"/>
            <p:nvPr/>
          </p:nvSpPr>
          <p:spPr>
            <a:xfrm rot="10800000" flipH="1">
              <a:off x="192088" y="3502342"/>
              <a:ext cx="5003800" cy="1111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9" name="形状41"/>
            <p:cNvSpPr txBox="1"/>
            <p:nvPr/>
          </p:nvSpPr>
          <p:spPr>
            <a:xfrm rot="10800000" flipH="1">
              <a:off x="192088" y="3745230"/>
              <a:ext cx="5003800" cy="952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0" name="形状42"/>
            <p:cNvSpPr txBox="1"/>
            <p:nvPr/>
          </p:nvSpPr>
          <p:spPr>
            <a:xfrm rot="10800000" flipH="1">
              <a:off x="192088" y="3989705"/>
              <a:ext cx="4999038" cy="127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1" name="形状43"/>
            <p:cNvSpPr txBox="1"/>
            <p:nvPr/>
          </p:nvSpPr>
          <p:spPr>
            <a:xfrm>
              <a:off x="1846263" y="544830"/>
              <a:ext cx="1588" cy="399891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27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2" name="形状1" title=""/>
          <p:cNvSpPr txBox="1"/>
          <p:nvPr/>
        </p:nvSpPr>
        <p:spPr>
          <a:xfrm rot="10800000">
            <a:off x="3836988" y="3603625"/>
            <a:ext cx="2376487" cy="1968500"/>
          </a:xfrm>
          <a:custGeom>
            <a:gdLst>
              <a:gd name="connsiteX0" fmla="*/ 0 w 2376487"/>
              <a:gd name="connsiteY0" fmla="*/ 0 h 1968500"/>
              <a:gd name="connsiteX1" fmla="*/ 71818 w 2376487"/>
              <a:gd name="connsiteY1" fmla="*/ 425701 h 1968500"/>
              <a:gd name="connsiteX2" fmla="*/ 308162 w 2376487"/>
              <a:gd name="connsiteY2" fmla="*/ 1385602 h 1968500"/>
              <a:gd name="connsiteX3" fmla="*/ 594122 w 2376487"/>
              <a:gd name="connsiteY3" fmla="*/ 1709747 h 1968500"/>
              <a:gd name="connsiteX4" fmla="*/ 907504 w 2376487"/>
              <a:gd name="connsiteY4" fmla="*/ 1816865 h 1968500"/>
              <a:gd name="connsiteX5" fmla="*/ 1329261 w 2376487"/>
              <a:gd name="connsiteY5" fmla="*/ 1872510 h 1968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6488" h="1968502" fill="none">
                <a:moveTo>
                  <a:pt x="0" y="0"/>
                </a:moveTo>
                <a:cubicBezTo>
                  <a:pt x="71818" y="425701"/>
                  <a:pt x="143637" y="851392"/>
                  <a:pt x="225895" y="1118502"/>
                </a:cubicBezTo>
                <a:cubicBezTo>
                  <a:pt x="308162" y="1385602"/>
                  <a:pt x="398259" y="1489939"/>
                  <a:pt x="496186" y="1599838"/>
                </a:cubicBezTo>
                <a:cubicBezTo>
                  <a:pt x="594122" y="1709747"/>
                  <a:pt x="716861" y="1736179"/>
                  <a:pt x="812187" y="1776517"/>
                </a:cubicBezTo>
                <a:cubicBezTo>
                  <a:pt x="907504" y="1816865"/>
                  <a:pt x="806958" y="1808512"/>
                  <a:pt x="1068114" y="1840516"/>
                </a:cubicBezTo>
                <a:cubicBezTo>
                  <a:pt x="1329261" y="1872510"/>
                  <a:pt x="2158422" y="1947634"/>
                  <a:pt x="2376488" y="1968503"/>
                </a:cubicBezTo>
              </a:path>
            </a:pathLst>
          </a:custGeom>
          <a:solidFill>
            <a:srgbClr val="FFFFFF">
              <a:alpha val="0"/>
            </a:srgbClr>
          </a:solidFill>
          <a:ln w="44450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3" name="文本2" title=""/>
          <p:cNvSpPr txBox="1"/>
          <p:nvPr/>
        </p:nvSpPr>
        <p:spPr>
          <a:xfrm>
            <a:off x="6292215" y="1588770"/>
            <a:ext cx="454025" cy="46513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4" name="文本3" title=""/>
          <p:cNvSpPr txBox="1"/>
          <p:nvPr/>
        </p:nvSpPr>
        <p:spPr>
          <a:xfrm>
            <a:off x="6435090" y="2449195"/>
            <a:ext cx="455613" cy="46513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5" name="文本4" title=""/>
          <p:cNvSpPr txBox="1"/>
          <p:nvPr/>
        </p:nvSpPr>
        <p:spPr>
          <a:xfrm>
            <a:off x="6746240" y="2882583"/>
            <a:ext cx="455613" cy="46513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" name="文本5" title=""/>
          <p:cNvSpPr txBox="1"/>
          <p:nvPr/>
        </p:nvSpPr>
        <p:spPr>
          <a:xfrm>
            <a:off x="7011353" y="3025458"/>
            <a:ext cx="455612" cy="46513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" name="文本6" title=""/>
          <p:cNvSpPr txBox="1"/>
          <p:nvPr/>
        </p:nvSpPr>
        <p:spPr>
          <a:xfrm>
            <a:off x="7300278" y="3098483"/>
            <a:ext cx="455612" cy="46513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8" name="文本7" title=""/>
          <p:cNvSpPr txBox="1"/>
          <p:nvPr/>
        </p:nvSpPr>
        <p:spPr>
          <a:xfrm>
            <a:off x="8379778" y="3173095"/>
            <a:ext cx="455612" cy="46513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9" name="形状2" title=""/>
          <p:cNvSpPr txBox="1"/>
          <p:nvPr/>
        </p:nvSpPr>
        <p:spPr>
          <a:xfrm>
            <a:off x="6437313" y="1536700"/>
            <a:ext cx="2295525" cy="1828800"/>
          </a:xfrm>
          <a:custGeom>
            <a:gdLst>
              <a:gd name="connsiteX0" fmla="*/ 0 w 2295525"/>
              <a:gd name="connsiteY0" fmla="*/ 0 h 1828800"/>
              <a:gd name="connsiteX1" fmla="*/ 69371 w 2295525"/>
              <a:gd name="connsiteY1" fmla="*/ 395488 h 1828800"/>
              <a:gd name="connsiteX2" fmla="*/ 297666 w 2295525"/>
              <a:gd name="connsiteY2" fmla="*/ 1287266 h 1828800"/>
              <a:gd name="connsiteX3" fmla="*/ 573881 w 2295525"/>
              <a:gd name="connsiteY3" fmla="*/ 1588408 h 1828800"/>
              <a:gd name="connsiteX4" fmla="*/ 876586 w 2295525"/>
              <a:gd name="connsiteY4" fmla="*/ 1687925 h 1828800"/>
              <a:gd name="connsiteX5" fmla="*/ 1283980 w 2295525"/>
              <a:gd name="connsiteY5" fmla="*/ 1739617 h 18288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5525" h="1828800" fill="none">
                <a:moveTo>
                  <a:pt x="0" y="0"/>
                </a:moveTo>
                <a:cubicBezTo>
                  <a:pt x="69371" y="395488"/>
                  <a:pt x="138741" y="790975"/>
                  <a:pt x="218199" y="1039120"/>
                </a:cubicBezTo>
                <a:cubicBezTo>
                  <a:pt x="297666" y="1287266"/>
                  <a:pt x="384686" y="1384202"/>
                  <a:pt x="479288" y="1486300"/>
                </a:cubicBezTo>
                <a:cubicBezTo>
                  <a:pt x="573881" y="1588408"/>
                  <a:pt x="692439" y="1612964"/>
                  <a:pt x="784517" y="1650444"/>
                </a:cubicBezTo>
                <a:cubicBezTo>
                  <a:pt x="876586" y="1687925"/>
                  <a:pt x="779469" y="1680172"/>
                  <a:pt x="1031729" y="1709899"/>
                </a:cubicBezTo>
                <a:cubicBezTo>
                  <a:pt x="1283980" y="1739617"/>
                  <a:pt x="2084889" y="1809417"/>
                  <a:pt x="2295525" y="1828800"/>
                </a:cubicBezTo>
              </a:path>
            </a:pathLst>
          </a:custGeom>
          <a:solidFill>
            <a:srgbClr val="FFFFFF">
              <a:alpha val="0"/>
            </a:srgbClr>
          </a:solidFill>
          <a:ln w="44450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0" name="文本8" title=""/>
          <p:cNvSpPr txBox="1"/>
          <p:nvPr/>
        </p:nvSpPr>
        <p:spPr>
          <a:xfrm>
            <a:off x="3947478" y="3457258"/>
            <a:ext cx="455612" cy="46513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" name="文本9" title=""/>
          <p:cNvSpPr txBox="1"/>
          <p:nvPr/>
        </p:nvSpPr>
        <p:spPr>
          <a:xfrm>
            <a:off x="5077778" y="3601720"/>
            <a:ext cx="455612" cy="46513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2" name="文本10" title=""/>
          <p:cNvSpPr txBox="1"/>
          <p:nvPr/>
        </p:nvSpPr>
        <p:spPr>
          <a:xfrm>
            <a:off x="5349240" y="3690620"/>
            <a:ext cx="690563" cy="46513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3" name="文本11" title=""/>
          <p:cNvSpPr txBox="1"/>
          <p:nvPr/>
        </p:nvSpPr>
        <p:spPr>
          <a:xfrm>
            <a:off x="5585778" y="3835083"/>
            <a:ext cx="454025" cy="46513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4" name="文本12" title=""/>
          <p:cNvSpPr txBox="1"/>
          <p:nvPr/>
        </p:nvSpPr>
        <p:spPr>
          <a:xfrm>
            <a:off x="5869940" y="4322445"/>
            <a:ext cx="454025" cy="46513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5" name="文本13" title=""/>
          <p:cNvSpPr txBox="1"/>
          <p:nvPr/>
        </p:nvSpPr>
        <p:spPr>
          <a:xfrm>
            <a:off x="6012815" y="5044758"/>
            <a:ext cx="457200" cy="46513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00"/>
              </a:lnSpc>
            </a:pPr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●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039600" y="117856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536700" y="135255"/>
            <a:ext cx="2345333" cy="766162"/>
            <a:chExt cx="2345333" cy="766162"/>
          </a:xfrm>
        </p:grpSpPr>
        <p:sp>
          <p:nvSpPr>
            <p:cNvPr id="3" name="形状1"/>
            <p:cNvSpPr txBox="1"/>
            <p:nvPr/>
          </p:nvSpPr>
          <p:spPr>
            <a:xfrm>
              <a:off x="0" y="0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0" y="0"/>
              <a:ext cx="2261235" cy="706755"/>
            </a:xfrm>
            <a:prstGeom prst="roundRect">
              <a:avLst/>
            </a:prstGeom>
            <a:solidFill>
              <a:srgbClr val="F3F3F3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54873" y="88577"/>
              <a:ext cx="2151487" cy="529600"/>
            </a:xfrm>
            <a:prstGeom prst="roundRect">
              <a:avLst/>
            </a:prstGeom>
            <a:solidFill>
              <a:srgbClr val="138A40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文本2"/>
            <p:cNvSpPr txBox="1"/>
            <p:nvPr/>
          </p:nvSpPr>
          <p:spPr>
            <a:xfrm>
              <a:off x="296901" y="22577"/>
              <a:ext cx="2048432" cy="74358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造字工房悦黑（非商用）常规体"/>
                  <a:ea typeface="造字工房悦黑（非商用）常规体"/>
                </a:rPr>
                <a:t>讲授新课</a:t>
              </a:r>
              <a:endParaRPr lang="zh-CN" altLang="en-US" sz="3000" b="0" i="0">
                <a:solidFill>
                  <a:srgbClr val="FFFFFF">
                    <a:alpha val="100000"/>
                  </a:srgbClr>
                </a:solidFill>
                <a:latin typeface="造字工房悦黑（非商用）常规体"/>
                <a:ea typeface="造字工房悦黑（非商用）常规体"/>
              </a:endParaRPr>
            </a:p>
          </p:txBody>
        </p:sp>
      </p:grpSp>
      <p:sp>
        <p:nvSpPr>
          <p:cNvPr id="7" name="文本1" title=""/>
          <p:cNvSpPr txBox="1"/>
          <p:nvPr/>
        </p:nvSpPr>
        <p:spPr>
          <a:xfrm>
            <a:off x="2091690" y="715645"/>
            <a:ext cx="8102600" cy="1562100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5000"/>
              </a:lnSpc>
            </a:pPr>
            <a:r>
              <a:rPr lang="zh-CN" altLang="en-US" sz="2800" b="0" i="0">
                <a:solidFill>
                  <a:srgbClr val="269999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议一议：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你认为作反比例函数图象时应注意哪些问题?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690" y="2251393"/>
            <a:ext cx="2857500" cy="2611437"/>
          </a:xfrm>
          <a:prstGeom prst="rect">
            <a:avLst/>
          </a:prstGeom>
        </p:spPr>
      </p:pic>
      <p:pic>
        <p:nvPicPr>
          <p:cNvPr id="9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0" y="2357755"/>
            <a:ext cx="5340985" cy="28409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536700" y="135255"/>
            <a:ext cx="2345333" cy="766162"/>
            <a:chExt cx="2345333" cy="766162"/>
          </a:xfrm>
        </p:grpSpPr>
        <p:sp>
          <p:nvSpPr>
            <p:cNvPr id="3" name="形状1"/>
            <p:cNvSpPr txBox="1"/>
            <p:nvPr/>
          </p:nvSpPr>
          <p:spPr>
            <a:xfrm>
              <a:off x="0" y="0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0" y="0"/>
              <a:ext cx="2261235" cy="706755"/>
            </a:xfrm>
            <a:prstGeom prst="roundRect">
              <a:avLst/>
            </a:prstGeom>
            <a:solidFill>
              <a:srgbClr val="F3F3F3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54873" y="88577"/>
              <a:ext cx="2151487" cy="529600"/>
            </a:xfrm>
            <a:prstGeom prst="roundRect">
              <a:avLst/>
            </a:prstGeom>
            <a:solidFill>
              <a:srgbClr val="138A40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文本1"/>
            <p:cNvSpPr txBox="1"/>
            <p:nvPr/>
          </p:nvSpPr>
          <p:spPr>
            <a:xfrm>
              <a:off x="296901" y="22577"/>
              <a:ext cx="2048432" cy="74358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造字工房悦黑（非商用）常规体"/>
                  <a:ea typeface="造字工房悦黑（非商用）常规体"/>
                </a:rPr>
                <a:t>讲授新课</a:t>
              </a:r>
              <a:endParaRPr lang="zh-CN" altLang="en-US" sz="3000" b="0" i="0">
                <a:solidFill>
                  <a:srgbClr val="FFFFFF">
                    <a:alpha val="100000"/>
                  </a:srgbClr>
                </a:solidFill>
                <a:latin typeface="造字工房悦黑（非商用）常规体"/>
                <a:ea typeface="造字工房悦黑（非商用）常规体"/>
              </a:endParaRPr>
            </a:p>
          </p:txBody>
        </p:sp>
      </p:grpSp>
      <p:grpSp>
        <p:nvGrpSpPr>
          <p:cNvPr id="7" name="组合2" title=""/>
          <p:cNvGrpSpPr/>
          <p:nvPr/>
        </p:nvGrpSpPr>
        <p:grpSpPr>
          <a:xfrm>
            <a:off x="1805940" y="1361758"/>
            <a:ext cx="8646160" cy="4880292"/>
            <a:chExt cx="8646160" cy="4880292"/>
          </a:xfrm>
        </p:grpSpPr>
        <p:sp>
          <p:nvSpPr>
            <p:cNvPr id="8" name="形状4"/>
            <p:cNvSpPr txBox="1"/>
            <p:nvPr/>
          </p:nvSpPr>
          <p:spPr>
            <a:xfrm>
              <a:off x="3810" y="49530"/>
              <a:ext cx="8642350" cy="483076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85E0E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文本2"/>
            <p:cNvSpPr txBox="1"/>
            <p:nvPr/>
          </p:nvSpPr>
          <p:spPr>
            <a:xfrm>
              <a:off x="0" y="0"/>
              <a:ext cx="8642350" cy="48307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1.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列表时，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自变量的值可以选取一些互为相反数的值这样既可简化计算,又便于对称性描点;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2.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列表描点时,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要尽量多取一些数值,多描一些点,这样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既可以方便连线,又较准确地表达函数的变化趋势;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3.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连线时，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一定要养成按自变量从小到大的顺序，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依次用平滑的曲线连接,从中体会函数的增减性；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……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0" name="组合3" title=""/>
          <p:cNvGrpSpPr/>
          <p:nvPr/>
        </p:nvGrpSpPr>
        <p:grpSpPr>
          <a:xfrm>
            <a:off x="1980565" y="816574"/>
            <a:ext cx="1592226" cy="525181"/>
            <a:chExt cx="1592226" cy="525181"/>
          </a:xfrm>
        </p:grpSpPr>
        <p:sp>
          <p:nvSpPr>
            <p:cNvPr id="11" name="形状5"/>
            <p:cNvSpPr txBox="1"/>
            <p:nvPr/>
          </p:nvSpPr>
          <p:spPr>
            <a:xfrm>
              <a:off x="0" y="25119"/>
              <a:ext cx="1571625" cy="500062"/>
            </a:xfrm>
            <a:prstGeom prst="roundRect">
              <a:avLst/>
            </a:prstGeom>
            <a:solidFill>
              <a:srgbClr val="FFFFD9">
                <a:alpha val="100000"/>
              </a:srgbClr>
            </a:solidFill>
            <a:ln w="25400">
              <a:solidFill>
                <a:srgbClr val="138A4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文本3"/>
            <p:cNvSpPr txBox="1"/>
            <p:nvPr/>
          </p:nvSpPr>
          <p:spPr>
            <a:xfrm>
              <a:off x="20601" y="0"/>
              <a:ext cx="1571625" cy="46601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100"/>
                </a:lnSpc>
              </a:pPr>
              <a:r>
                <a:rPr lang="zh-CN" altLang="en-US" sz="18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注意要点</a:t>
              </a:r>
              <a:endParaRPr lang="zh-CN" altLang="en-US" sz="1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0" y="-75200"/>
            <a:ext cx="1175925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探究1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08194" y="355025"/>
            <a:ext cx="5614892" cy="1186345"/>
            <a:chExt cx="5614892" cy="1186345"/>
          </a:xfrm>
        </p:grpSpPr>
        <p:sp>
          <p:nvSpPr>
            <p:cNvPr id="4" name="文本2"/>
            <p:cNvSpPr txBox="1"/>
            <p:nvPr/>
          </p:nvSpPr>
          <p:spPr>
            <a:xfrm>
              <a:off x="0" y="171869"/>
              <a:ext cx="5614892" cy="101447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1.画出反比例函数　　</a:t>
              </a:r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</a:t>
              </a:r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的图象．</a:t>
              </a:r>
              <a:r>
                <a:rPr lang="zh-CN" altLang="en-US" sz="2800" b="1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endParaRPr lang="zh-CN" altLang="en-US" sz="28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5" name="图片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0733" y="0"/>
              <a:ext cx="905265" cy="828675"/>
            </a:xfrm>
            <a:prstGeom prst="rect">
              <a:avLst/>
            </a:prstGeom>
          </p:spPr>
        </p:pic>
      </p:grpSp>
      <p:graphicFrame>
        <p:nvGraphicFramePr>
          <p:cNvPr id="6" name="表格1" title=""/>
          <p:cNvGraphicFramePr>
            <a:graphicFrameLocks noGrp="1"/>
          </p:cNvGraphicFramePr>
          <p:nvPr/>
        </p:nvGraphicFramePr>
        <p:xfrm>
          <a:off x="354559" y="2169176"/>
          <a:ext cx="6684769" cy="1110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</a:tblGrid>
              <a:tr h="580612"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x</a:t>
                      </a:r>
                      <a:endParaRPr lang="zh-CN" altLang="en-US" sz="21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-6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-4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-3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-2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-1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1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y</a:t>
                      </a:r>
                      <a:endParaRPr lang="zh-CN" altLang="en-US" sz="1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20" y="1363951"/>
            <a:ext cx="6141844" cy="624973"/>
          </a:xfrm>
          <a:prstGeom prst="rect">
            <a:avLst/>
          </a:prstGeom>
        </p:spPr>
      </p:pic>
      <p:pic>
        <p:nvPicPr>
          <p:cNvPr id="8" name="图片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245" y="354997"/>
            <a:ext cx="4301252" cy="4084215"/>
          </a:xfrm>
          <a:prstGeom prst="rect">
            <a:avLst/>
          </a:prstGeom>
        </p:spPr>
      </p:pic>
      <p:pic>
        <p:nvPicPr>
          <p:cNvPr id="9" name="公式2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20" y="3280124"/>
            <a:ext cx="7134292" cy="1327309"/>
          </a:xfrm>
          <a:prstGeom prst="rect">
            <a:avLst/>
          </a:prstGeom>
        </p:spPr>
      </p:pic>
      <p:sp>
        <p:nvSpPr>
          <p:cNvPr id="10" name="形状1" title=""/>
          <p:cNvSpPr txBox="1"/>
          <p:nvPr/>
        </p:nvSpPr>
        <p:spPr>
          <a:xfrm>
            <a:off x="7884519" y="2767594"/>
            <a:ext cx="64456" cy="64456"/>
          </a:xfrm>
          <a:custGeom>
            <a:gdLst>
              <a:gd name="connsiteX0" fmla="*/ 32228 w 64456"/>
              <a:gd name="connsiteY0" fmla="*/ 0 h 64456"/>
              <a:gd name="connsiteX1" fmla="*/ 50027 w 64456"/>
              <a:gd name="connsiteY1" fmla="*/ 0 h 64456"/>
              <a:gd name="connsiteX2" fmla="*/ 64456 w 64456"/>
              <a:gd name="connsiteY2" fmla="*/ 50027 h 64456"/>
              <a:gd name="connsiteX3" fmla="*/ 14429 w 64456"/>
              <a:gd name="connsiteY3" fmla="*/ 64456 h 64456"/>
              <a:gd name="connsiteX4" fmla="*/ 0 w 64456"/>
              <a:gd name="connsiteY4" fmla="*/ 14429 h 644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56" h="64456">
                <a:moveTo>
                  <a:pt x="32228" y="0"/>
                </a:moveTo>
                <a:cubicBezTo>
                  <a:pt x="50027" y="0"/>
                  <a:pt x="64456" y="14429"/>
                  <a:pt x="64456" y="32228"/>
                </a:cubicBezTo>
                <a:cubicBezTo>
                  <a:pt x="64456" y="50027"/>
                  <a:pt x="50027" y="64456"/>
                  <a:pt x="32228" y="64456"/>
                </a:cubicBezTo>
                <a:cubicBezTo>
                  <a:pt x="14429" y="64456"/>
                  <a:pt x="0" y="50027"/>
                  <a:pt x="0" y="32228"/>
                </a:cubicBezTo>
                <a:cubicBezTo>
                  <a:pt x="0" y="14429"/>
                  <a:pt x="14429" y="0"/>
                  <a:pt x="32228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1" name="形状2" title=""/>
          <p:cNvSpPr txBox="1"/>
          <p:nvPr/>
        </p:nvSpPr>
        <p:spPr>
          <a:xfrm>
            <a:off x="8539772" y="2932521"/>
            <a:ext cx="53709" cy="53709"/>
          </a:xfrm>
          <a:custGeom>
            <a:gdLst>
              <a:gd name="connsiteX0" fmla="*/ 26855 w 53709"/>
              <a:gd name="connsiteY0" fmla="*/ 0 h 53709"/>
              <a:gd name="connsiteX1" fmla="*/ 41686 w 53709"/>
              <a:gd name="connsiteY1" fmla="*/ 0 h 53709"/>
              <a:gd name="connsiteX2" fmla="*/ 53709 w 53709"/>
              <a:gd name="connsiteY2" fmla="*/ 41686 h 53709"/>
              <a:gd name="connsiteX3" fmla="*/ 12023 w 53709"/>
              <a:gd name="connsiteY3" fmla="*/ 53709 h 53709"/>
              <a:gd name="connsiteX4" fmla="*/ 0 w 53709"/>
              <a:gd name="connsiteY4" fmla="*/ 12023 h 537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9" h="53709">
                <a:moveTo>
                  <a:pt x="26855" y="0"/>
                </a:moveTo>
                <a:cubicBezTo>
                  <a:pt x="41686" y="0"/>
                  <a:pt x="53709" y="12023"/>
                  <a:pt x="53709" y="26855"/>
                </a:cubicBezTo>
                <a:cubicBezTo>
                  <a:pt x="53709" y="41686"/>
                  <a:pt x="41686" y="53709"/>
                  <a:pt x="26855" y="53709"/>
                </a:cubicBezTo>
                <a:cubicBezTo>
                  <a:pt x="12023" y="53709"/>
                  <a:pt x="0" y="41686"/>
                  <a:pt x="0" y="26855"/>
                </a:cubicBezTo>
                <a:cubicBezTo>
                  <a:pt x="0" y="12023"/>
                  <a:pt x="12023" y="0"/>
                  <a:pt x="26855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2" name="形状3" title=""/>
          <p:cNvSpPr txBox="1"/>
          <p:nvPr/>
        </p:nvSpPr>
        <p:spPr>
          <a:xfrm>
            <a:off x="8872766" y="3072172"/>
            <a:ext cx="64451" cy="64451"/>
          </a:xfrm>
          <a:custGeom>
            <a:gdLst>
              <a:gd name="connsiteX0" fmla="*/ 32226 w 64451"/>
              <a:gd name="connsiteY0" fmla="*/ 0 h 64451"/>
              <a:gd name="connsiteX1" fmla="*/ 50023 w 64451"/>
              <a:gd name="connsiteY1" fmla="*/ 0 h 64451"/>
              <a:gd name="connsiteX2" fmla="*/ 64451 w 64451"/>
              <a:gd name="connsiteY2" fmla="*/ 50023 h 64451"/>
              <a:gd name="connsiteX3" fmla="*/ 14428 w 64451"/>
              <a:gd name="connsiteY3" fmla="*/ 64451 h 64451"/>
              <a:gd name="connsiteX4" fmla="*/ 0 w 64451"/>
              <a:gd name="connsiteY4" fmla="*/ 14428 h 644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51" h="64451">
                <a:moveTo>
                  <a:pt x="32226" y="0"/>
                </a:moveTo>
                <a:cubicBezTo>
                  <a:pt x="50023" y="0"/>
                  <a:pt x="64451" y="14428"/>
                  <a:pt x="64451" y="32226"/>
                </a:cubicBezTo>
                <a:cubicBezTo>
                  <a:pt x="64451" y="50023"/>
                  <a:pt x="50023" y="64451"/>
                  <a:pt x="32226" y="64451"/>
                </a:cubicBezTo>
                <a:cubicBezTo>
                  <a:pt x="14428" y="64451"/>
                  <a:pt x="0" y="50023"/>
                  <a:pt x="0" y="32226"/>
                </a:cubicBezTo>
                <a:cubicBezTo>
                  <a:pt x="0" y="14428"/>
                  <a:pt x="14428" y="0"/>
                  <a:pt x="32226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3" name="形状4" title=""/>
          <p:cNvSpPr txBox="1"/>
          <p:nvPr/>
        </p:nvSpPr>
        <p:spPr>
          <a:xfrm>
            <a:off x="9216514" y="3396767"/>
            <a:ext cx="64456" cy="64456"/>
          </a:xfrm>
          <a:custGeom>
            <a:gdLst>
              <a:gd name="connsiteX0" fmla="*/ 32228 w 64456"/>
              <a:gd name="connsiteY0" fmla="*/ 0 h 64456"/>
              <a:gd name="connsiteX1" fmla="*/ 50027 w 64456"/>
              <a:gd name="connsiteY1" fmla="*/ 0 h 64456"/>
              <a:gd name="connsiteX2" fmla="*/ 64456 w 64456"/>
              <a:gd name="connsiteY2" fmla="*/ 50027 h 64456"/>
              <a:gd name="connsiteX3" fmla="*/ 14429 w 64456"/>
              <a:gd name="connsiteY3" fmla="*/ 64456 h 64456"/>
              <a:gd name="connsiteX4" fmla="*/ 0 w 64456"/>
              <a:gd name="connsiteY4" fmla="*/ 14429 h 644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56" h="64456">
                <a:moveTo>
                  <a:pt x="32228" y="0"/>
                </a:moveTo>
                <a:cubicBezTo>
                  <a:pt x="50027" y="0"/>
                  <a:pt x="64456" y="14429"/>
                  <a:pt x="64456" y="32228"/>
                </a:cubicBezTo>
                <a:cubicBezTo>
                  <a:pt x="64456" y="50027"/>
                  <a:pt x="50027" y="64456"/>
                  <a:pt x="32228" y="64456"/>
                </a:cubicBezTo>
                <a:cubicBezTo>
                  <a:pt x="14429" y="64456"/>
                  <a:pt x="0" y="50027"/>
                  <a:pt x="0" y="32228"/>
                </a:cubicBezTo>
                <a:cubicBezTo>
                  <a:pt x="0" y="14429"/>
                  <a:pt x="14429" y="0"/>
                  <a:pt x="32228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4" name="形状5" title=""/>
          <p:cNvSpPr txBox="1"/>
          <p:nvPr/>
        </p:nvSpPr>
        <p:spPr>
          <a:xfrm>
            <a:off x="9538764" y="4385510"/>
            <a:ext cx="73647" cy="53711"/>
          </a:xfrm>
          <a:custGeom>
            <a:gdLst>
              <a:gd name="connsiteX0" fmla="*/ 36824 w 73647"/>
              <a:gd name="connsiteY0" fmla="*/ 0 h 53711"/>
              <a:gd name="connsiteX1" fmla="*/ 57161 w 73647"/>
              <a:gd name="connsiteY1" fmla="*/ 0 h 53711"/>
              <a:gd name="connsiteX2" fmla="*/ 73647 w 73647"/>
              <a:gd name="connsiteY2" fmla="*/ 41688 h 53711"/>
              <a:gd name="connsiteX3" fmla="*/ 16487 w 73647"/>
              <a:gd name="connsiteY3" fmla="*/ 53711 h 53711"/>
              <a:gd name="connsiteX4" fmla="*/ 0 w 73647"/>
              <a:gd name="connsiteY4" fmla="*/ 12024 h 537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47" h="53711">
                <a:moveTo>
                  <a:pt x="36824" y="0"/>
                </a:moveTo>
                <a:cubicBezTo>
                  <a:pt x="57161" y="0"/>
                  <a:pt x="73647" y="12024"/>
                  <a:pt x="73647" y="26856"/>
                </a:cubicBezTo>
                <a:cubicBezTo>
                  <a:pt x="73647" y="41688"/>
                  <a:pt x="57161" y="53711"/>
                  <a:pt x="36824" y="53711"/>
                </a:cubicBezTo>
                <a:cubicBezTo>
                  <a:pt x="16487" y="53711"/>
                  <a:pt x="0" y="41688"/>
                  <a:pt x="0" y="26856"/>
                </a:cubicBezTo>
                <a:cubicBezTo>
                  <a:pt x="0" y="12024"/>
                  <a:pt x="16487" y="0"/>
                  <a:pt x="36824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5" name="形状6" title=""/>
          <p:cNvSpPr txBox="1"/>
          <p:nvPr/>
        </p:nvSpPr>
        <p:spPr>
          <a:xfrm>
            <a:off x="10215496" y="451161"/>
            <a:ext cx="53709" cy="53709"/>
          </a:xfrm>
          <a:custGeom>
            <a:gdLst>
              <a:gd name="connsiteX0" fmla="*/ 26855 w 53709"/>
              <a:gd name="connsiteY0" fmla="*/ 0 h 53709"/>
              <a:gd name="connsiteX1" fmla="*/ 41686 w 53709"/>
              <a:gd name="connsiteY1" fmla="*/ 0 h 53709"/>
              <a:gd name="connsiteX2" fmla="*/ 53709 w 53709"/>
              <a:gd name="connsiteY2" fmla="*/ 41686 h 53709"/>
              <a:gd name="connsiteX3" fmla="*/ 12023 w 53709"/>
              <a:gd name="connsiteY3" fmla="*/ 53709 h 53709"/>
              <a:gd name="connsiteX4" fmla="*/ 0 w 53709"/>
              <a:gd name="connsiteY4" fmla="*/ 12023 h 537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9" h="53709">
                <a:moveTo>
                  <a:pt x="26855" y="0"/>
                </a:moveTo>
                <a:cubicBezTo>
                  <a:pt x="41686" y="0"/>
                  <a:pt x="53709" y="12023"/>
                  <a:pt x="53709" y="26855"/>
                </a:cubicBezTo>
                <a:cubicBezTo>
                  <a:pt x="53709" y="41686"/>
                  <a:pt x="41686" y="53709"/>
                  <a:pt x="26855" y="53709"/>
                </a:cubicBezTo>
                <a:cubicBezTo>
                  <a:pt x="12023" y="53709"/>
                  <a:pt x="0" y="41686"/>
                  <a:pt x="0" y="26855"/>
                </a:cubicBezTo>
                <a:cubicBezTo>
                  <a:pt x="0" y="12023"/>
                  <a:pt x="12023" y="0"/>
                  <a:pt x="26855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6" name="形状7" title=""/>
          <p:cNvSpPr txBox="1"/>
          <p:nvPr/>
        </p:nvSpPr>
        <p:spPr>
          <a:xfrm>
            <a:off x="10548495" y="1450148"/>
            <a:ext cx="51273" cy="48844"/>
          </a:xfrm>
          <a:custGeom>
            <a:gdLst>
              <a:gd name="connsiteX0" fmla="*/ 25637 w 51273"/>
              <a:gd name="connsiteY0" fmla="*/ 0 h 48844"/>
              <a:gd name="connsiteX1" fmla="*/ 39795 w 51273"/>
              <a:gd name="connsiteY1" fmla="*/ 0 h 48844"/>
              <a:gd name="connsiteX2" fmla="*/ 51273 w 51273"/>
              <a:gd name="connsiteY2" fmla="*/ 37910 h 48844"/>
              <a:gd name="connsiteX3" fmla="*/ 11478 w 51273"/>
              <a:gd name="connsiteY3" fmla="*/ 48844 h 48844"/>
              <a:gd name="connsiteX4" fmla="*/ 0 w 51273"/>
              <a:gd name="connsiteY4" fmla="*/ 10934 h 4884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73" h="48844">
                <a:moveTo>
                  <a:pt x="25637" y="0"/>
                </a:moveTo>
                <a:cubicBezTo>
                  <a:pt x="39795" y="0"/>
                  <a:pt x="51273" y="10934"/>
                  <a:pt x="51273" y="24422"/>
                </a:cubicBezTo>
                <a:cubicBezTo>
                  <a:pt x="51273" y="37910"/>
                  <a:pt x="39795" y="48844"/>
                  <a:pt x="25637" y="48844"/>
                </a:cubicBezTo>
                <a:cubicBezTo>
                  <a:pt x="11478" y="48844"/>
                  <a:pt x="0" y="37910"/>
                  <a:pt x="0" y="24422"/>
                </a:cubicBezTo>
                <a:cubicBezTo>
                  <a:pt x="0" y="10934"/>
                  <a:pt x="11478" y="0"/>
                  <a:pt x="25637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7" name="形状8" title=""/>
          <p:cNvSpPr txBox="1"/>
          <p:nvPr/>
        </p:nvSpPr>
        <p:spPr>
          <a:xfrm>
            <a:off x="10869208" y="1772402"/>
            <a:ext cx="55245" cy="64456"/>
          </a:xfrm>
          <a:custGeom>
            <a:gdLst>
              <a:gd name="connsiteX0" fmla="*/ 27623 w 55245"/>
              <a:gd name="connsiteY0" fmla="*/ 0 h 64456"/>
              <a:gd name="connsiteX1" fmla="*/ 42878 w 55245"/>
              <a:gd name="connsiteY1" fmla="*/ 0 h 64456"/>
              <a:gd name="connsiteX2" fmla="*/ 55245 w 55245"/>
              <a:gd name="connsiteY2" fmla="*/ 50027 h 64456"/>
              <a:gd name="connsiteX3" fmla="*/ 12367 w 55245"/>
              <a:gd name="connsiteY3" fmla="*/ 64456 h 64456"/>
              <a:gd name="connsiteX4" fmla="*/ 0 w 55245"/>
              <a:gd name="connsiteY4" fmla="*/ 14429 h 644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44" h="64456">
                <a:moveTo>
                  <a:pt x="27623" y="0"/>
                </a:moveTo>
                <a:cubicBezTo>
                  <a:pt x="42878" y="0"/>
                  <a:pt x="55245" y="14429"/>
                  <a:pt x="55245" y="32228"/>
                </a:cubicBezTo>
                <a:cubicBezTo>
                  <a:pt x="55245" y="50027"/>
                  <a:pt x="42878" y="64456"/>
                  <a:pt x="27623" y="64456"/>
                </a:cubicBezTo>
                <a:cubicBezTo>
                  <a:pt x="12367" y="64456"/>
                  <a:pt x="0" y="50027"/>
                  <a:pt x="0" y="32228"/>
                </a:cubicBezTo>
                <a:cubicBezTo>
                  <a:pt x="0" y="14429"/>
                  <a:pt x="12367" y="0"/>
                  <a:pt x="27623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8" name="形状9" title=""/>
          <p:cNvSpPr txBox="1"/>
          <p:nvPr/>
        </p:nvSpPr>
        <p:spPr>
          <a:xfrm>
            <a:off x="11214485" y="1956690"/>
            <a:ext cx="53292" cy="64456"/>
          </a:xfrm>
          <a:custGeom>
            <a:gdLst>
              <a:gd name="connsiteX0" fmla="*/ 26646 w 53292"/>
              <a:gd name="connsiteY0" fmla="*/ 0 h 64456"/>
              <a:gd name="connsiteX1" fmla="*/ 41362 w 53292"/>
              <a:gd name="connsiteY1" fmla="*/ 0 h 64456"/>
              <a:gd name="connsiteX2" fmla="*/ 53292 w 53292"/>
              <a:gd name="connsiteY2" fmla="*/ 50027 h 64456"/>
              <a:gd name="connsiteX3" fmla="*/ 11930 w 53292"/>
              <a:gd name="connsiteY3" fmla="*/ 64456 h 64456"/>
              <a:gd name="connsiteX4" fmla="*/ 0 w 53292"/>
              <a:gd name="connsiteY4" fmla="*/ 14429 h 644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92" h="64456">
                <a:moveTo>
                  <a:pt x="26646" y="0"/>
                </a:moveTo>
                <a:cubicBezTo>
                  <a:pt x="41362" y="0"/>
                  <a:pt x="53292" y="14429"/>
                  <a:pt x="53292" y="32228"/>
                </a:cubicBezTo>
                <a:cubicBezTo>
                  <a:pt x="53292" y="50027"/>
                  <a:pt x="41362" y="64456"/>
                  <a:pt x="26646" y="64456"/>
                </a:cubicBezTo>
                <a:cubicBezTo>
                  <a:pt x="11930" y="64456"/>
                  <a:pt x="0" y="50027"/>
                  <a:pt x="0" y="32228"/>
                </a:cubicBezTo>
                <a:cubicBezTo>
                  <a:pt x="0" y="14429"/>
                  <a:pt x="11930" y="0"/>
                  <a:pt x="26646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9" name="形状10" title=""/>
          <p:cNvSpPr txBox="1"/>
          <p:nvPr/>
        </p:nvSpPr>
        <p:spPr>
          <a:xfrm>
            <a:off x="11880483" y="2104772"/>
            <a:ext cx="53709" cy="64451"/>
          </a:xfrm>
          <a:custGeom>
            <a:gdLst>
              <a:gd name="connsiteX0" fmla="*/ 26855 w 53709"/>
              <a:gd name="connsiteY0" fmla="*/ 0 h 64451"/>
              <a:gd name="connsiteX1" fmla="*/ 41686 w 53709"/>
              <a:gd name="connsiteY1" fmla="*/ 0 h 64451"/>
              <a:gd name="connsiteX2" fmla="*/ 53709 w 53709"/>
              <a:gd name="connsiteY2" fmla="*/ 50023 h 64451"/>
              <a:gd name="connsiteX3" fmla="*/ 12023 w 53709"/>
              <a:gd name="connsiteY3" fmla="*/ 64451 h 64451"/>
              <a:gd name="connsiteX4" fmla="*/ 0 w 53709"/>
              <a:gd name="connsiteY4" fmla="*/ 14428 h 644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9" h="64451">
                <a:moveTo>
                  <a:pt x="26855" y="0"/>
                </a:moveTo>
                <a:cubicBezTo>
                  <a:pt x="41686" y="0"/>
                  <a:pt x="53709" y="14428"/>
                  <a:pt x="53709" y="32226"/>
                </a:cubicBezTo>
                <a:cubicBezTo>
                  <a:pt x="53709" y="50023"/>
                  <a:pt x="41686" y="64451"/>
                  <a:pt x="26855" y="64451"/>
                </a:cubicBezTo>
                <a:cubicBezTo>
                  <a:pt x="12023" y="64451"/>
                  <a:pt x="0" y="50023"/>
                  <a:pt x="0" y="32226"/>
                </a:cubicBezTo>
                <a:cubicBezTo>
                  <a:pt x="0" y="14428"/>
                  <a:pt x="12023" y="0"/>
                  <a:pt x="26855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 animBg="1"/>
      <p:bldP spid="9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0" y="-75200"/>
            <a:ext cx="1175925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探究1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3" name="表格1" title=""/>
          <p:cNvGraphicFramePr>
            <a:graphicFrameLocks noGrp="1"/>
          </p:cNvGraphicFramePr>
          <p:nvPr/>
        </p:nvGraphicFramePr>
        <p:xfrm>
          <a:off x="354559" y="2169176"/>
          <a:ext cx="6684769" cy="1110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  <a:gridCol w="514213"/>
              </a:tblGrid>
              <a:tr h="580612"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x</a:t>
                      </a:r>
                      <a:endParaRPr lang="zh-CN" altLang="en-US" sz="21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-6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-4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-3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-2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-1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1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zh-CN" altLang="en-US" sz="2100" b="0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1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y</a:t>
                      </a:r>
                      <a:endParaRPr lang="zh-CN" altLang="en-US" sz="1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" name="公式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20" y="1363951"/>
            <a:ext cx="6141844" cy="624973"/>
          </a:xfrm>
          <a:prstGeom prst="rect">
            <a:avLst/>
          </a:prstGeom>
        </p:spPr>
      </p:pic>
      <p:pic>
        <p:nvPicPr>
          <p:cNvPr id="5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245" y="354997"/>
            <a:ext cx="4301252" cy="4084215"/>
          </a:xfrm>
          <a:prstGeom prst="rect">
            <a:avLst/>
          </a:prstGeom>
        </p:spPr>
      </p:pic>
      <p:pic>
        <p:nvPicPr>
          <p:cNvPr id="6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20" y="3280124"/>
            <a:ext cx="7356472" cy="1327309"/>
          </a:xfrm>
          <a:prstGeom prst="rect">
            <a:avLst/>
          </a:prstGeom>
        </p:spPr>
      </p:pic>
      <p:grpSp>
        <p:nvGrpSpPr>
          <p:cNvPr id="7" name="组合1" title=""/>
          <p:cNvGrpSpPr/>
          <p:nvPr/>
        </p:nvGrpSpPr>
        <p:grpSpPr>
          <a:xfrm>
            <a:off x="408194" y="412242"/>
            <a:ext cx="5614892" cy="1129128"/>
            <a:chExt cx="5614892" cy="1129128"/>
          </a:xfrm>
        </p:grpSpPr>
        <p:sp>
          <p:nvSpPr>
            <p:cNvPr id="8" name="文本2"/>
            <p:cNvSpPr txBox="1"/>
            <p:nvPr/>
          </p:nvSpPr>
          <p:spPr>
            <a:xfrm>
              <a:off x="0" y="114652"/>
              <a:ext cx="5614892" cy="101447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1.画出反比例函数　　</a:t>
              </a:r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</a:t>
              </a:r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的图象．</a:t>
              </a:r>
              <a:r>
                <a:rPr lang="zh-CN" altLang="en-US" sz="2800" b="1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endParaRPr lang="zh-CN" altLang="en-US" sz="28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9" name="图片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37189" y="0"/>
              <a:ext cx="952500" cy="828675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公式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29" y="-56674"/>
            <a:ext cx="9130703" cy="1101671"/>
          </a:xfrm>
          <a:prstGeom prst="rect">
            <a:avLst/>
          </a:prstGeom>
        </p:spPr>
      </p:pic>
      <p:pic>
        <p:nvPicPr>
          <p:cNvPr id="3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225" y="741188"/>
            <a:ext cx="3914775" cy="3860273"/>
          </a:xfrm>
          <a:prstGeom prst="rect">
            <a:avLst/>
          </a:prstGeom>
        </p:spPr>
      </p:pic>
      <p:sp>
        <p:nvSpPr>
          <p:cNvPr id="4" name="文本1" title=""/>
          <p:cNvSpPr txBox="1"/>
          <p:nvPr/>
        </p:nvSpPr>
        <p:spPr>
          <a:xfrm>
            <a:off x="247078" y="1044988"/>
            <a:ext cx="4718939" cy="605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．函数图象在哪几个象限？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2" title=""/>
          <p:cNvSpPr txBox="1"/>
          <p:nvPr/>
        </p:nvSpPr>
        <p:spPr>
          <a:xfrm>
            <a:off x="247078" y="2169852"/>
            <a:ext cx="5806599" cy="605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．函数图象经过原点吗？为什么？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3" title=""/>
          <p:cNvSpPr txBox="1"/>
          <p:nvPr/>
        </p:nvSpPr>
        <p:spPr>
          <a:xfrm>
            <a:off x="247078" y="3469634"/>
            <a:ext cx="7677626" cy="605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．当自变量从小到大变化时，图象如何变化？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89" y="4769415"/>
            <a:ext cx="7199119" cy="55727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85935" y="0"/>
            <a:ext cx="1333500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归纳：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公式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08" y="452971"/>
            <a:ext cx="8015602" cy="1150468"/>
          </a:xfrm>
          <a:prstGeom prst="rect">
            <a:avLst/>
          </a:prstGeom>
        </p:spPr>
      </p:pic>
      <p:pic>
        <p:nvPicPr>
          <p:cNvPr id="4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475" y="0"/>
            <a:ext cx="2983001" cy="2550986"/>
          </a:xfrm>
          <a:prstGeom prst="rect">
            <a:avLst/>
          </a:prstGeom>
        </p:spPr>
      </p:pic>
      <p:pic>
        <p:nvPicPr>
          <p:cNvPr id="5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5188" y="1420397"/>
            <a:ext cx="8285359" cy="609762"/>
          </a:xfrm>
          <a:prstGeom prst="rect">
            <a:avLst/>
          </a:prstGeom>
        </p:spPr>
      </p:pic>
      <p:pic>
        <p:nvPicPr>
          <p:cNvPr id="6" name="公式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15607" y="2112169"/>
            <a:ext cx="9136580" cy="609762"/>
          </a:xfrm>
          <a:prstGeom prst="rect">
            <a:avLst/>
          </a:prstGeom>
        </p:spPr>
      </p:pic>
      <p:pic>
        <p:nvPicPr>
          <p:cNvPr id="7" name="图片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7447" y="3153499"/>
            <a:ext cx="2983001" cy="2454764"/>
          </a:xfrm>
          <a:prstGeom prst="rect">
            <a:avLst/>
          </a:prstGeom>
        </p:spPr>
      </p:pic>
      <p:pic>
        <p:nvPicPr>
          <p:cNvPr id="8" name="公式4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188" y="3566293"/>
            <a:ext cx="8015602" cy="1150468"/>
          </a:xfrm>
          <a:prstGeom prst="rect">
            <a:avLst/>
          </a:prstGeom>
        </p:spPr>
      </p:pic>
      <p:pic>
        <p:nvPicPr>
          <p:cNvPr id="9" name="公式5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9983" y="4633179"/>
            <a:ext cx="8285359" cy="609762"/>
          </a:xfrm>
          <a:prstGeom prst="rect">
            <a:avLst/>
          </a:prstGeom>
        </p:spPr>
      </p:pic>
      <p:pic>
        <p:nvPicPr>
          <p:cNvPr id="10" name="公式6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429673" y="5324951"/>
            <a:ext cx="9136580" cy="60976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7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536700" y="135255"/>
            <a:ext cx="2345333" cy="766162"/>
            <a:chExt cx="2345333" cy="766162"/>
          </a:xfrm>
        </p:grpSpPr>
        <p:sp>
          <p:nvSpPr>
            <p:cNvPr id="3" name="形状1"/>
            <p:cNvSpPr txBox="1"/>
            <p:nvPr/>
          </p:nvSpPr>
          <p:spPr>
            <a:xfrm>
              <a:off x="0" y="0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0" y="0"/>
              <a:ext cx="2261235" cy="706755"/>
            </a:xfrm>
            <a:prstGeom prst="roundRect">
              <a:avLst/>
            </a:prstGeom>
            <a:solidFill>
              <a:srgbClr val="F3F3F3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54873" y="88577"/>
              <a:ext cx="2151487" cy="529600"/>
            </a:xfrm>
            <a:prstGeom prst="roundRect">
              <a:avLst/>
            </a:prstGeom>
            <a:solidFill>
              <a:srgbClr val="138A40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文本1"/>
            <p:cNvSpPr txBox="1"/>
            <p:nvPr/>
          </p:nvSpPr>
          <p:spPr>
            <a:xfrm>
              <a:off x="296901" y="22577"/>
              <a:ext cx="2048432" cy="74358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造字工房悦黑（非商用）常规体"/>
                  <a:ea typeface="造字工房悦黑（非商用）常规体"/>
                </a:rPr>
                <a:t>讲授新课</a:t>
              </a:r>
              <a:endParaRPr lang="zh-CN" altLang="en-US" sz="3000" b="0" i="0">
                <a:solidFill>
                  <a:srgbClr val="FFFFFF">
                    <a:alpha val="100000"/>
                  </a:srgbClr>
                </a:solidFill>
                <a:latin typeface="造字工房悦黑（非商用）常规体"/>
                <a:ea typeface="造字工房悦黑（非商用）常规体"/>
              </a:endParaRPr>
            </a:p>
          </p:txBody>
        </p:sp>
      </p:grpSp>
      <p:grpSp>
        <p:nvGrpSpPr>
          <p:cNvPr id="7" name="组合2" title=""/>
          <p:cNvGrpSpPr/>
          <p:nvPr/>
        </p:nvGrpSpPr>
        <p:grpSpPr>
          <a:xfrm>
            <a:off x="2104390" y="1414145"/>
            <a:ext cx="7827010" cy="4686244"/>
            <a:chExt cx="7827010" cy="4686244"/>
          </a:xfrm>
        </p:grpSpPr>
        <p:sp>
          <p:nvSpPr>
            <p:cNvPr id="8" name="形状4"/>
            <p:cNvSpPr txBox="1"/>
            <p:nvPr/>
          </p:nvSpPr>
          <p:spPr>
            <a:xfrm>
              <a:off x="3810" y="49530"/>
              <a:ext cx="7823200" cy="461486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E672F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文本2"/>
            <p:cNvSpPr txBox="1"/>
            <p:nvPr/>
          </p:nvSpPr>
          <p:spPr>
            <a:xfrm>
              <a:off x="0" y="0"/>
              <a:ext cx="7823200" cy="468624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000"/>
                </a:lnSpc>
              </a:pPr>
              <a:r>
                <a:rPr lang="zh-CN" altLang="en-US" sz="2800" b="1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相同点：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1. 两支曲线构成；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        2. 与坐标轴不相交；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        3.图象自身关于原点成中心对称；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        4.图象自身是轴对称图形。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1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不同点：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     的图象在第一、三象限；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/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             的图象在第二、四象限。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10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00" y="4064000"/>
            <a:ext cx="877888" cy="903288"/>
          </a:xfrm>
          <a:prstGeom prst="rect">
            <a:avLst/>
          </a:prstGeom>
        </p:spPr>
      </p:pic>
      <p:pic>
        <p:nvPicPr>
          <p:cNvPr id="11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388" y="5145088"/>
            <a:ext cx="1003300" cy="876300"/>
          </a:xfrm>
          <a:prstGeom prst="rect">
            <a:avLst/>
          </a:prstGeom>
        </p:spPr>
      </p:pic>
      <p:grpSp>
        <p:nvGrpSpPr>
          <p:cNvPr id="12" name="组合3" title=""/>
          <p:cNvGrpSpPr/>
          <p:nvPr/>
        </p:nvGrpSpPr>
        <p:grpSpPr>
          <a:xfrm>
            <a:off x="2108200" y="816574"/>
            <a:ext cx="1592226" cy="525181"/>
            <a:chExt cx="1592226" cy="525181"/>
          </a:xfrm>
        </p:grpSpPr>
        <p:sp>
          <p:nvSpPr>
            <p:cNvPr id="13" name="形状5"/>
            <p:cNvSpPr txBox="1"/>
            <p:nvPr/>
          </p:nvSpPr>
          <p:spPr>
            <a:xfrm>
              <a:off x="0" y="25119"/>
              <a:ext cx="1571625" cy="500062"/>
            </a:xfrm>
            <a:prstGeom prst="roundRect">
              <a:avLst/>
            </a:prstGeom>
            <a:solidFill>
              <a:srgbClr val="FFFFD9">
                <a:alpha val="100000"/>
              </a:srgbClr>
            </a:solidFill>
            <a:ln w="25400">
              <a:solidFill>
                <a:srgbClr val="138A4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文本3"/>
            <p:cNvSpPr txBox="1"/>
            <p:nvPr/>
          </p:nvSpPr>
          <p:spPr>
            <a:xfrm>
              <a:off x="20601" y="0"/>
              <a:ext cx="1571625" cy="46601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100"/>
                </a:lnSpc>
              </a:pPr>
              <a:r>
                <a:rPr lang="zh-CN" altLang="en-US" sz="18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归纳总结</a:t>
              </a:r>
              <a:endParaRPr lang="zh-CN" altLang="en-US" sz="1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536700" y="135255"/>
            <a:ext cx="2345333" cy="766162"/>
            <a:chExt cx="2345333" cy="766162"/>
          </a:xfrm>
        </p:grpSpPr>
        <p:sp>
          <p:nvSpPr>
            <p:cNvPr id="3" name="形状2"/>
            <p:cNvSpPr txBox="1"/>
            <p:nvPr/>
          </p:nvSpPr>
          <p:spPr>
            <a:xfrm>
              <a:off x="0" y="0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0" y="0"/>
              <a:ext cx="2261235" cy="706755"/>
            </a:xfrm>
            <a:prstGeom prst="roundRect">
              <a:avLst/>
            </a:prstGeom>
            <a:solidFill>
              <a:srgbClr val="F3F3F3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54873" y="88577"/>
              <a:ext cx="2151487" cy="529600"/>
            </a:xfrm>
            <a:prstGeom prst="roundRect">
              <a:avLst/>
            </a:prstGeom>
            <a:solidFill>
              <a:srgbClr val="138A40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文本4"/>
            <p:cNvSpPr txBox="1"/>
            <p:nvPr/>
          </p:nvSpPr>
          <p:spPr>
            <a:xfrm>
              <a:off x="296901" y="22577"/>
              <a:ext cx="2048432" cy="74358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造字工房悦黑（非商用）常规体"/>
                  <a:ea typeface="造字工房悦黑（非商用）常规体"/>
                </a:rPr>
                <a:t>讲授新课</a:t>
              </a:r>
              <a:endParaRPr lang="zh-CN" altLang="en-US" sz="3000" b="0" i="0">
                <a:solidFill>
                  <a:srgbClr val="FFFFFF">
                    <a:alpha val="100000"/>
                  </a:srgbClr>
                </a:solidFill>
                <a:latin typeface="造字工房悦黑（非商用）常规体"/>
                <a:ea typeface="造字工房悦黑（非商用）常规体"/>
              </a:endParaRPr>
            </a:p>
          </p:txBody>
        </p:sp>
      </p:grpSp>
      <p:sp>
        <p:nvSpPr>
          <p:cNvPr id="7" name="文本1" title=""/>
          <p:cNvSpPr txBox="1"/>
          <p:nvPr/>
        </p:nvSpPr>
        <p:spPr>
          <a:xfrm>
            <a:off x="1948815" y="1099820"/>
            <a:ext cx="8405813" cy="480695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000"/>
              </a:lnSpc>
            </a:pPr>
            <a:r>
              <a:rPr lang="zh-CN" altLang="en-US" sz="2800" b="0" i="0">
                <a:solidFill>
                  <a:srgbClr val="FD055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形状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反比例函数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的图象由两支曲线组成，因此称反比例函数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的图象为双曲线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/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50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位置：由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决定：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50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当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&gt;0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时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,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两支曲线分别位于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_______________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内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;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50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当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&lt;0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时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,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两支曲线分别位于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_______________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内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/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" name="形状1" title=""/>
          <p:cNvSpPr txBox="1"/>
          <p:nvPr/>
        </p:nvSpPr>
        <p:spPr>
          <a:xfrm>
            <a:off x="1811338" y="969963"/>
            <a:ext cx="8497887" cy="4338637"/>
          </a:xfrm>
          <a:prstGeom prst="round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99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文本2" title=""/>
          <p:cNvSpPr txBox="1"/>
          <p:nvPr/>
        </p:nvSpPr>
        <p:spPr>
          <a:xfrm>
            <a:off x="6774815" y="3147060"/>
            <a:ext cx="2566988" cy="71278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第一、三象限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774815" y="3859848"/>
            <a:ext cx="2709863" cy="7127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第二、四象限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088" y="1809750"/>
            <a:ext cx="1052512" cy="928688"/>
          </a:xfrm>
          <a:prstGeom prst="rect">
            <a:avLst/>
          </a:prstGeom>
        </p:spPr>
      </p:pic>
      <p:pic>
        <p:nvPicPr>
          <p:cNvPr id="12" name="图片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57275"/>
            <a:ext cx="1214438" cy="8572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1904533" y="642947"/>
            <a:ext cx="11036021" cy="88637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反比例函数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的图象大致是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(     )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8632203" y="643166"/>
            <a:ext cx="873042" cy="88679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7993557" y="1059461"/>
            <a:ext cx="824365" cy="8000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endParaRPr lang="zh-CN" altLang="en-US" sz="3200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5" name="组合1" title=""/>
          <p:cNvGrpSpPr/>
          <p:nvPr/>
        </p:nvGrpSpPr>
        <p:grpSpPr>
          <a:xfrm>
            <a:off x="1507381" y="1216514"/>
            <a:ext cx="3760993" cy="2358225"/>
            <a:chExt cx="3760993" cy="2358225"/>
          </a:xfrm>
        </p:grpSpPr>
        <p:sp>
          <p:nvSpPr>
            <p:cNvPr id="6" name="形状5"/>
            <p:cNvSpPr txBox="1"/>
            <p:nvPr/>
          </p:nvSpPr>
          <p:spPr>
            <a:xfrm>
              <a:off x="900859" y="1431647"/>
              <a:ext cx="2356772" cy="2396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6"/>
            <p:cNvSpPr txBox="1"/>
            <p:nvPr/>
          </p:nvSpPr>
          <p:spPr>
            <a:xfrm rot="10800000" flipH="1">
              <a:off x="1910374" y="252534"/>
              <a:ext cx="23962" cy="210569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7"/>
            <p:cNvSpPr txBox="1"/>
            <p:nvPr/>
          </p:nvSpPr>
          <p:spPr>
            <a:xfrm rot="21361192">
              <a:off x="2038419" y="336094"/>
              <a:ext cx="799818" cy="1011995"/>
            </a:xfrm>
            <a:custGeom>
              <a:gdLst>
                <a:gd name="connsiteX0" fmla="*/ 32461 w 799818"/>
                <a:gd name="connsiteY0" fmla="*/ 0 h 1011995"/>
                <a:gd name="connsiteX1" fmla="*/ 16231 w 799818"/>
                <a:gd name="connsiteY1" fmla="*/ 234725 h 1011995"/>
                <a:gd name="connsiteX2" fmla="*/ 200644 w 799818"/>
                <a:gd name="connsiteY2" fmla="*/ 738121 h 10119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5522" h="804558" fill="none">
                  <a:moveTo>
                    <a:pt x="32461" y="0"/>
                  </a:moveTo>
                  <a:cubicBezTo>
                    <a:pt x="16231" y="234725"/>
                    <a:pt x="0" y="469449"/>
                    <a:pt x="100327" y="603790"/>
                  </a:cubicBezTo>
                  <a:cubicBezTo>
                    <a:pt x="200644" y="738121"/>
                    <a:pt x="545878" y="770601"/>
                    <a:pt x="635870" y="804558"/>
                  </a:cubicBez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8"/>
            <p:cNvSpPr txBox="1"/>
            <p:nvPr/>
          </p:nvSpPr>
          <p:spPr>
            <a:xfrm rot="302594">
              <a:off x="984367" y="336094"/>
              <a:ext cx="799818" cy="1011995"/>
            </a:xfrm>
            <a:custGeom>
              <a:gdLst>
                <a:gd name="connsiteX0" fmla="*/ 603418 w 799818"/>
                <a:gd name="connsiteY0" fmla="*/ 0 h 1011995"/>
                <a:gd name="connsiteX1" fmla="*/ 619649 w 799818"/>
                <a:gd name="connsiteY1" fmla="*/ 267205 h 1011995"/>
                <a:gd name="connsiteX2" fmla="*/ 435226 w 799818"/>
                <a:gd name="connsiteY2" fmla="*/ 804558 h 10119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5529" h="804558" fill="none">
                  <a:moveTo>
                    <a:pt x="603418" y="0"/>
                  </a:moveTo>
                  <a:cubicBezTo>
                    <a:pt x="619649" y="267205"/>
                    <a:pt x="635870" y="535876"/>
                    <a:pt x="535553" y="670217"/>
                  </a:cubicBezTo>
                  <a:cubicBezTo>
                    <a:pt x="435226" y="804558"/>
                    <a:pt x="216875" y="804558"/>
                    <a:pt x="0" y="804558"/>
                  </a:cubicBez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文本11"/>
            <p:cNvSpPr txBox="1"/>
            <p:nvPr/>
          </p:nvSpPr>
          <p:spPr>
            <a:xfrm>
              <a:off x="0" y="1039055"/>
              <a:ext cx="1114728" cy="83706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600"/>
                </a:lnSpc>
              </a:pPr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A.</a:t>
              </a:r>
              <a:endPara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" name="文本9"/>
            <p:cNvSpPr txBox="1"/>
            <p:nvPr/>
          </p:nvSpPr>
          <p:spPr>
            <a:xfrm>
              <a:off x="3065659" y="1248881"/>
              <a:ext cx="695334" cy="75536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" name="文本10"/>
            <p:cNvSpPr txBox="1"/>
            <p:nvPr/>
          </p:nvSpPr>
          <p:spPr>
            <a:xfrm>
              <a:off x="2020886" y="0"/>
              <a:ext cx="693478" cy="75536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13" name="文本4" title=""/>
          <p:cNvSpPr txBox="1"/>
          <p:nvPr/>
        </p:nvSpPr>
        <p:spPr>
          <a:xfrm>
            <a:off x="3064650" y="2423255"/>
            <a:ext cx="646587" cy="8000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o</a:t>
            </a:r>
            <a:endParaRPr lang="zh-CN" altLang="en-US" sz="3200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形状1" title=""/>
          <p:cNvSpPr txBox="1"/>
          <p:nvPr/>
        </p:nvSpPr>
        <p:spPr>
          <a:xfrm>
            <a:off x="6629334" y="2697994"/>
            <a:ext cx="2855032" cy="25397"/>
          </a:xfrm>
          <a:prstGeom prst="line">
            <a:avLst/>
          </a:prstGeom>
          <a:solidFill>
            <a:srgbClr val="FFFFFF">
              <a:alpha val="0"/>
            </a:srgbClr>
          </a:solidFill>
          <a:ln w="1905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5" name="形状2" title=""/>
          <p:cNvSpPr txBox="1"/>
          <p:nvPr/>
        </p:nvSpPr>
        <p:spPr>
          <a:xfrm rot="10800000" flipH="1">
            <a:off x="8055791" y="1271536"/>
            <a:ext cx="25397" cy="2499475"/>
          </a:xfrm>
          <a:prstGeom prst="line">
            <a:avLst/>
          </a:prstGeom>
          <a:solidFill>
            <a:srgbClr val="FFFFFF">
              <a:alpha val="0"/>
            </a:srgbClr>
          </a:solidFill>
          <a:ln w="1905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6" name="文本5" title=""/>
          <p:cNvSpPr txBox="1"/>
          <p:nvPr/>
        </p:nvSpPr>
        <p:spPr>
          <a:xfrm>
            <a:off x="5762866" y="2284860"/>
            <a:ext cx="1004259" cy="88679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B.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7" name="文本6" title=""/>
          <p:cNvSpPr txBox="1"/>
          <p:nvPr/>
        </p:nvSpPr>
        <p:spPr>
          <a:xfrm>
            <a:off x="9280332" y="2504966"/>
            <a:ext cx="625423" cy="8000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endParaRPr lang="zh-CN" altLang="en-US" sz="3200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文本7" title=""/>
          <p:cNvSpPr txBox="1"/>
          <p:nvPr/>
        </p:nvSpPr>
        <p:spPr>
          <a:xfrm>
            <a:off x="8082446" y="2124013"/>
            <a:ext cx="648703" cy="8000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o</a:t>
            </a:r>
            <a:endParaRPr lang="zh-CN" altLang="en-US" sz="3200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8" title=""/>
          <p:cNvSpPr txBox="1"/>
          <p:nvPr/>
        </p:nvSpPr>
        <p:spPr>
          <a:xfrm>
            <a:off x="5796729" y="5258409"/>
            <a:ext cx="1004259" cy="6496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D.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20" name="组合2" title=""/>
          <p:cNvGrpSpPr/>
          <p:nvPr/>
        </p:nvGrpSpPr>
        <p:grpSpPr>
          <a:xfrm>
            <a:off x="6466794" y="4037666"/>
            <a:ext cx="3292081" cy="2490784"/>
            <a:chExt cx="3292081" cy="2490784"/>
          </a:xfrm>
        </p:grpSpPr>
        <p:sp>
          <p:nvSpPr>
            <p:cNvPr id="21" name="形状9"/>
            <p:cNvSpPr txBox="1"/>
            <p:nvPr/>
          </p:nvSpPr>
          <p:spPr>
            <a:xfrm>
              <a:off x="0" y="1416162"/>
              <a:ext cx="2890236" cy="2539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形状10"/>
            <p:cNvSpPr txBox="1"/>
            <p:nvPr/>
          </p:nvSpPr>
          <p:spPr>
            <a:xfrm rot="10800000" flipH="1">
              <a:off x="1443976" y="112201"/>
              <a:ext cx="25397" cy="230213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3" name="形状11"/>
            <p:cNvSpPr txBox="1"/>
            <p:nvPr/>
          </p:nvSpPr>
          <p:spPr>
            <a:xfrm>
              <a:off x="159173" y="190104"/>
              <a:ext cx="1205598" cy="1150340"/>
            </a:xfrm>
            <a:custGeom>
              <a:gdLst>
                <a:gd name="connsiteX0" fmla="*/ 904313 w 1205598"/>
                <a:gd name="connsiteY0" fmla="*/ 0 h 1150340"/>
                <a:gd name="connsiteX1" fmla="*/ 888378 w 1205598"/>
                <a:gd name="connsiteY1" fmla="*/ 272815 h 1150340"/>
                <a:gd name="connsiteX2" fmla="*/ 573662 w 1205598"/>
                <a:gd name="connsiteY2" fmla="*/ 833676 h 115034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4312" h="862859" fill="none">
                  <a:moveTo>
                    <a:pt x="904313" y="0"/>
                  </a:moveTo>
                  <a:cubicBezTo>
                    <a:pt x="888378" y="272815"/>
                    <a:pt x="873766" y="546906"/>
                    <a:pt x="723710" y="690286"/>
                  </a:cubicBezTo>
                  <a:cubicBezTo>
                    <a:pt x="573662" y="833676"/>
                    <a:pt x="130140" y="833676"/>
                    <a:pt x="0" y="862860"/>
                  </a:cubicBez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12"/>
            <p:cNvSpPr txBox="1"/>
            <p:nvPr/>
          </p:nvSpPr>
          <p:spPr>
            <a:xfrm>
              <a:off x="1523943" y="1494065"/>
              <a:ext cx="1284803" cy="996719"/>
            </a:xfrm>
            <a:custGeom>
              <a:gdLst>
                <a:gd name="connsiteX0" fmla="*/ 963720 w 1284803"/>
                <a:gd name="connsiteY0" fmla="*/ 0 h 996719"/>
                <a:gd name="connsiteX1" fmla="*/ 653101 w 1284803"/>
                <a:gd name="connsiteY1" fmla="*/ 24117 h 996719"/>
                <a:gd name="connsiteX2" fmla="*/ 21241 w 1284803"/>
                <a:gd name="connsiteY2" fmla="*/ 297018 h 9967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3720" h="747627" fill="none">
                  <a:moveTo>
                    <a:pt x="963720" y="0"/>
                  </a:moveTo>
                  <a:cubicBezTo>
                    <a:pt x="653101" y="24117"/>
                    <a:pt x="342481" y="48235"/>
                    <a:pt x="181861" y="172631"/>
                  </a:cubicBezTo>
                  <a:cubicBezTo>
                    <a:pt x="21241" y="297018"/>
                    <a:pt x="10620" y="521694"/>
                    <a:pt x="0" y="747627"/>
                  </a:cubicBez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文本12"/>
            <p:cNvSpPr txBox="1"/>
            <p:nvPr/>
          </p:nvSpPr>
          <p:spPr>
            <a:xfrm>
              <a:off x="2709738" y="1288673"/>
              <a:ext cx="582343" cy="80425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6" name="文本13"/>
            <p:cNvSpPr txBox="1"/>
            <p:nvPr/>
          </p:nvSpPr>
          <p:spPr>
            <a:xfrm>
              <a:off x="1470631" y="0"/>
              <a:ext cx="582343" cy="80425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7" name="文本14"/>
            <p:cNvSpPr txBox="1"/>
            <p:nvPr/>
          </p:nvSpPr>
          <p:spPr>
            <a:xfrm>
              <a:off x="1453114" y="916632"/>
              <a:ext cx="602145" cy="80425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o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28" name="组合3" title=""/>
          <p:cNvGrpSpPr/>
          <p:nvPr/>
        </p:nvGrpSpPr>
        <p:grpSpPr>
          <a:xfrm>
            <a:off x="1513124" y="3832798"/>
            <a:ext cx="3844383" cy="2569752"/>
            <a:chExt cx="3844383" cy="2569752"/>
          </a:xfrm>
        </p:grpSpPr>
        <p:sp>
          <p:nvSpPr>
            <p:cNvPr id="29" name="形状13"/>
            <p:cNvSpPr txBox="1"/>
            <p:nvPr/>
          </p:nvSpPr>
          <p:spPr>
            <a:xfrm>
              <a:off x="689116" y="1526188"/>
              <a:ext cx="2785893" cy="2539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4"/>
            <p:cNvSpPr txBox="1"/>
            <p:nvPr/>
          </p:nvSpPr>
          <p:spPr>
            <a:xfrm rot="10800000" flipH="1">
              <a:off x="1882068" y="183525"/>
              <a:ext cx="25397" cy="2386226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15"/>
            <p:cNvSpPr txBox="1"/>
            <p:nvPr/>
          </p:nvSpPr>
          <p:spPr>
            <a:xfrm>
              <a:off x="1962767" y="259122"/>
              <a:ext cx="1192952" cy="1193113"/>
            </a:xfrm>
            <a:custGeom>
              <a:gdLst>
                <a:gd name="connsiteX0" fmla="*/ 0 w 1192952"/>
                <a:gd name="connsiteY0" fmla="*/ 0 h 1193113"/>
                <a:gd name="connsiteX1" fmla="*/ 14478 w 1192952"/>
                <a:gd name="connsiteY1" fmla="*/ 288455 h 1193113"/>
                <a:gd name="connsiteX2" fmla="*/ 327660 w 1192952"/>
                <a:gd name="connsiteY2" fmla="*/ 875224 h 119311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4826" h="894949" fill="none">
                  <a:moveTo>
                    <a:pt x="0" y="0"/>
                  </a:moveTo>
                  <a:cubicBezTo>
                    <a:pt x="14478" y="288455"/>
                    <a:pt x="30270" y="576910"/>
                    <a:pt x="178965" y="726062"/>
                  </a:cubicBezTo>
                  <a:cubicBezTo>
                    <a:pt x="327660" y="875224"/>
                    <a:pt x="610591" y="885082"/>
                    <a:pt x="894826" y="894950"/>
                  </a:cubicBez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16"/>
            <p:cNvSpPr txBox="1"/>
            <p:nvPr/>
          </p:nvSpPr>
          <p:spPr>
            <a:xfrm>
              <a:off x="661047" y="1600142"/>
              <a:ext cx="1140321" cy="969610"/>
            </a:xfrm>
            <a:custGeom>
              <a:gdLst>
                <a:gd name="connsiteX0" fmla="*/ 0 w 1140321"/>
                <a:gd name="connsiteY0" fmla="*/ 0 h 969610"/>
                <a:gd name="connsiteX1" fmla="*/ 288188 w 1140321"/>
                <a:gd name="connsiteY1" fmla="*/ 23422 h 969610"/>
                <a:gd name="connsiteX2" fmla="*/ 855345 w 1140321"/>
                <a:gd name="connsiteY2" fmla="*/ 288455 h 96961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0402" h="727300" fill="none">
                  <a:moveTo>
                    <a:pt x="0" y="0"/>
                  </a:moveTo>
                  <a:cubicBezTo>
                    <a:pt x="288188" y="23422"/>
                    <a:pt x="576377" y="46844"/>
                    <a:pt x="715861" y="167650"/>
                  </a:cubicBezTo>
                  <a:cubicBezTo>
                    <a:pt x="855345" y="288455"/>
                    <a:pt x="844820" y="507873"/>
                    <a:pt x="835609" y="727300"/>
                  </a:cubicBez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文本15"/>
            <p:cNvSpPr txBox="1"/>
            <p:nvPr/>
          </p:nvSpPr>
          <p:spPr>
            <a:xfrm>
              <a:off x="0" y="1186217"/>
              <a:ext cx="994741" cy="88566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600"/>
                </a:lnSpc>
              </a:pPr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C.</a:t>
              </a:r>
              <a:endPara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4" name="文本16"/>
            <p:cNvSpPr txBox="1"/>
            <p:nvPr/>
          </p:nvSpPr>
          <p:spPr>
            <a:xfrm>
              <a:off x="3265351" y="1355779"/>
              <a:ext cx="579032" cy="80438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5" name="文本17"/>
            <p:cNvSpPr txBox="1"/>
            <p:nvPr/>
          </p:nvSpPr>
          <p:spPr>
            <a:xfrm>
              <a:off x="1989410" y="0"/>
              <a:ext cx="579032" cy="80438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6" name="文本18"/>
            <p:cNvSpPr txBox="1"/>
            <p:nvPr/>
          </p:nvSpPr>
          <p:spPr>
            <a:xfrm>
              <a:off x="1884466" y="1031863"/>
              <a:ext cx="598662" cy="80438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o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37" name="形状3" title=""/>
          <p:cNvSpPr txBox="1"/>
          <p:nvPr/>
        </p:nvSpPr>
        <p:spPr>
          <a:xfrm>
            <a:off x="6625101" y="1296933"/>
            <a:ext cx="1341801" cy="1337568"/>
          </a:xfrm>
          <a:custGeom>
            <a:gdLst>
              <a:gd name="connsiteX0" fmla="*/ 1006478 w 1341801"/>
              <a:gd name="connsiteY0" fmla="*/ 0 h 1337568"/>
              <a:gd name="connsiteX1" fmla="*/ 988743 w 1341801"/>
              <a:gd name="connsiteY1" fmla="*/ 317221 h 1337568"/>
              <a:gd name="connsiteX2" fmla="*/ 638470 w 1341801"/>
              <a:gd name="connsiteY2" fmla="*/ 969369 h 13375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6478" h="1003297" fill="none">
                <a:moveTo>
                  <a:pt x="1006478" y="0"/>
                </a:moveTo>
                <a:cubicBezTo>
                  <a:pt x="988743" y="317221"/>
                  <a:pt x="972483" y="635918"/>
                  <a:pt x="805472" y="802643"/>
                </a:cubicBezTo>
                <a:cubicBezTo>
                  <a:pt x="638470" y="969369"/>
                  <a:pt x="144837" y="969369"/>
                  <a:pt x="0" y="1003297"/>
                </a:cubicBezTo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8" name="形状4" title=""/>
          <p:cNvSpPr txBox="1"/>
          <p:nvPr/>
        </p:nvSpPr>
        <p:spPr>
          <a:xfrm rot="16068636">
            <a:off x="6769017" y="2814397"/>
            <a:ext cx="1193653" cy="1092065"/>
          </a:xfrm>
          <a:custGeom>
            <a:gdLst>
              <a:gd name="connsiteX0" fmla="*/ 895350 w 1193653"/>
              <a:gd name="connsiteY0" fmla="*/ 0 h 1092065"/>
              <a:gd name="connsiteX1" fmla="*/ 879577 w 1193653"/>
              <a:gd name="connsiteY1" fmla="*/ 258994 h 1092065"/>
              <a:gd name="connsiteX2" fmla="*/ 567976 w 1193653"/>
              <a:gd name="connsiteY2" fmla="*/ 791442 h 1092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5350" h="819150" fill="none">
                <a:moveTo>
                  <a:pt x="895350" y="0"/>
                </a:moveTo>
                <a:cubicBezTo>
                  <a:pt x="879577" y="258994"/>
                  <a:pt x="865108" y="519198"/>
                  <a:pt x="716547" y="655320"/>
                </a:cubicBezTo>
                <a:cubicBezTo>
                  <a:pt x="567976" y="791442"/>
                  <a:pt x="128845" y="791442"/>
                  <a:pt x="0" y="819150"/>
                </a:cubicBezTo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39" name="组合4" title=""/>
          <p:cNvGrpSpPr/>
          <p:nvPr/>
        </p:nvGrpSpPr>
        <p:grpSpPr>
          <a:xfrm>
            <a:off x="63310" y="69112"/>
            <a:ext cx="1955542" cy="785377"/>
            <a:chExt cx="1955542" cy="785377"/>
          </a:xfrm>
        </p:grpSpPr>
        <p:sp>
          <p:nvSpPr>
            <p:cNvPr id="40" name="形状17"/>
            <p:cNvSpPr txBox="1"/>
            <p:nvPr/>
          </p:nvSpPr>
          <p:spPr>
            <a:xfrm>
              <a:off x="0" y="0"/>
              <a:ext cx="1955542" cy="727957"/>
            </a:xfrm>
            <a:prstGeom prst="roundRect">
              <a:avLst/>
            </a:prstGeom>
            <a:solidFill>
              <a:srgbClr val="FFFFD9">
                <a:alpha val="100000"/>
              </a:srgbClr>
            </a:solidFill>
            <a:ln w="25400">
              <a:solidFill>
                <a:srgbClr val="0099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文本19"/>
            <p:cNvSpPr txBox="1"/>
            <p:nvPr/>
          </p:nvSpPr>
          <p:spPr>
            <a:xfrm>
              <a:off x="23644" y="34754"/>
              <a:ext cx="1900037" cy="75062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200"/>
                </a:lnSpc>
              </a:pPr>
              <a:r>
                <a:rPr lang="zh-CN" altLang="en-US" sz="30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练一练</a:t>
              </a:r>
              <a:endParaRPr lang="zh-CN" altLang="en-US" sz="30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4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1270" y="560861"/>
            <a:ext cx="944813" cy="96822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371951" y="860650"/>
            <a:ext cx="11755598" cy="599791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400"/>
              </a:lnSpc>
            </a:pPr>
            <a:r>
              <a:rPr lang="zh-CN" altLang="en-US" sz="3000" b="1" i="0">
                <a:solidFill>
                  <a:srgbClr val="008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例1：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若双曲线</a:t>
            </a:r>
            <a:r>
              <a:rPr lang="zh-CN" altLang="en-US" sz="30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 </a:t>
            </a: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            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的两个分支分别在第二、四象限，则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 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的取值范围是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          )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54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A. </a:t>
            </a:r>
            <a:r>
              <a:rPr lang="zh-CN" altLang="en-US" sz="30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		B. </a:t>
            </a:r>
            <a:r>
              <a:rPr lang="zh-CN" altLang="en-US" sz="30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endParaRPr lang="zh-CN" altLang="en-US" sz="30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54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C. </a:t>
            </a:r>
            <a:r>
              <a:rPr lang="zh-CN" altLang="en-US" sz="30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		  D.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不存在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5400"/>
              </a:lnSpc>
            </a:pP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解析：反比例函数图象的两个分支分别在第二、四象限，则必有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30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-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＜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，解得</a:t>
            </a:r>
            <a:r>
              <a:rPr lang="zh-CN" altLang="en-US" sz="30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＜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故选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6652" y="1004211"/>
            <a:ext cx="1002173" cy="811625"/>
          </a:xfrm>
          <a:prstGeom prst="rect">
            <a:avLst/>
          </a:prstGeom>
        </p:spPr>
      </p:pic>
      <p:pic>
        <p:nvPicPr>
          <p:cNvPr id="4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263" y="2383403"/>
            <a:ext cx="354568" cy="849125"/>
          </a:xfrm>
          <a:prstGeom prst="rect">
            <a:avLst/>
          </a:prstGeom>
        </p:spPr>
      </p:pic>
      <p:pic>
        <p:nvPicPr>
          <p:cNvPr id="5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3076" y="2218039"/>
            <a:ext cx="454419" cy="1014270"/>
          </a:xfrm>
          <a:prstGeom prst="rect">
            <a:avLst/>
          </a:prstGeom>
        </p:spPr>
      </p:pic>
      <p:pic>
        <p:nvPicPr>
          <p:cNvPr id="6" name="图片4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718" y="3232271"/>
            <a:ext cx="449685" cy="1001030"/>
          </a:xfrm>
          <a:prstGeom prst="rect">
            <a:avLst/>
          </a:prstGeom>
        </p:spPr>
      </p:pic>
      <p:sp>
        <p:nvSpPr>
          <p:cNvPr id="7" name="文本2" title=""/>
          <p:cNvSpPr txBox="1"/>
          <p:nvPr/>
        </p:nvSpPr>
        <p:spPr>
          <a:xfrm>
            <a:off x="2231307" y="1754467"/>
            <a:ext cx="873042" cy="88679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8" name="组合1" title=""/>
          <p:cNvGrpSpPr/>
          <p:nvPr/>
        </p:nvGrpSpPr>
        <p:grpSpPr>
          <a:xfrm>
            <a:off x="-44739" y="91708"/>
            <a:ext cx="2097555" cy="680243"/>
            <a:chExt cx="2097555" cy="680243"/>
          </a:xfrm>
        </p:grpSpPr>
        <p:sp>
          <p:nvSpPr>
            <p:cNvPr id="9" name="形状1"/>
            <p:cNvSpPr txBox="1"/>
            <p:nvPr/>
          </p:nvSpPr>
          <p:spPr>
            <a:xfrm>
              <a:off x="0" y="2580"/>
              <a:ext cx="2093126" cy="649737"/>
            </a:xfrm>
            <a:prstGeom prst="roundRect">
              <a:avLst/>
            </a:prstGeom>
            <a:solidFill>
              <a:srgbClr val="FFFFD9">
                <a:alpha val="100000"/>
              </a:srgbClr>
            </a:solidFill>
            <a:ln w="25400">
              <a:solidFill>
                <a:srgbClr val="0099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文本3"/>
            <p:cNvSpPr txBox="1"/>
            <p:nvPr/>
          </p:nvSpPr>
          <p:spPr>
            <a:xfrm>
              <a:off x="58373" y="0"/>
              <a:ext cx="2039182" cy="6802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典例精析</a:t>
              </a:r>
              <a:endPara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图片5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6824" y="4727848"/>
            <a:ext cx="343704" cy="8897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08080" y="666617"/>
            <a:ext cx="11438138" cy="25507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800"/>
              </a:lnSpc>
            </a:pPr>
            <a:r>
              <a:rPr lang="zh-CN" altLang="en-US" sz="3000" b="0" i="0">
                <a:solidFill>
                  <a:srgbClr val="165C5C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例</a:t>
            </a:r>
            <a:r>
              <a:rPr lang="zh-CN" altLang="en-US" sz="3000" b="0" i="0">
                <a:solidFill>
                  <a:srgbClr val="165C5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2: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如图所示的曲线是函数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   (</a:t>
            </a:r>
            <a:r>
              <a:rPr lang="zh-CN" altLang="en-US" sz="30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为常数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)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图象的一支．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5800"/>
              </a:lnSpc>
            </a:pP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(1)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求常数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 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的取值范围；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422" y="822369"/>
            <a:ext cx="1638329" cy="814797"/>
          </a:xfrm>
          <a:prstGeom prst="rect">
            <a:avLst/>
          </a:prstGeom>
        </p:spPr>
      </p:pic>
      <p:sp>
        <p:nvSpPr>
          <p:cNvPr id="4" name="文本2" title=""/>
          <p:cNvSpPr txBox="1"/>
          <p:nvPr/>
        </p:nvSpPr>
        <p:spPr>
          <a:xfrm>
            <a:off x="407832" y="2566168"/>
            <a:ext cx="7057178" cy="260955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400"/>
              </a:lnSpc>
            </a:pP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解：由题意可得，</a:t>
            </a:r>
            <a:r>
              <a:rPr lang="zh-CN" altLang="en-US" sz="3000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－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＞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5400"/>
              </a:lnSpc>
            </a:pP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解得</a:t>
            </a:r>
            <a:r>
              <a:rPr lang="zh-CN" altLang="en-US" sz="3000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＞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5.</a:t>
            </a:r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/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5" name="组合1" title=""/>
          <p:cNvGrpSpPr/>
          <p:nvPr/>
        </p:nvGrpSpPr>
        <p:grpSpPr>
          <a:xfrm>
            <a:off x="7270606" y="1994912"/>
            <a:ext cx="4178855" cy="3860758"/>
            <a:chExt cx="4178855" cy="3860758"/>
          </a:xfrm>
        </p:grpSpPr>
        <p:sp>
          <p:nvSpPr>
            <p:cNvPr id="6" name="形状1"/>
            <p:cNvSpPr txBox="1"/>
            <p:nvPr/>
          </p:nvSpPr>
          <p:spPr>
            <a:xfrm flipH="1">
              <a:off x="1347582" y="731865"/>
              <a:ext cx="1230769" cy="307132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2"/>
            <p:cNvSpPr txBox="1"/>
            <p:nvPr/>
          </p:nvSpPr>
          <p:spPr>
            <a:xfrm>
              <a:off x="0" y="2329681"/>
              <a:ext cx="3838747" cy="2539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3"/>
            <p:cNvSpPr txBox="1"/>
            <p:nvPr/>
          </p:nvSpPr>
          <p:spPr>
            <a:xfrm rot="10800000" flipH="1">
              <a:off x="1918198" y="328901"/>
              <a:ext cx="25397" cy="353185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4"/>
            <p:cNvSpPr txBox="1"/>
            <p:nvPr/>
          </p:nvSpPr>
          <p:spPr>
            <a:xfrm>
              <a:off x="2023981" y="487199"/>
              <a:ext cx="1558536" cy="1764631"/>
            </a:xfrm>
            <a:custGeom>
              <a:gdLst>
                <a:gd name="connsiteX0" fmla="*/ -4 w 1558536"/>
                <a:gd name="connsiteY0" fmla="*/ 0 h 1764631"/>
                <a:gd name="connsiteX1" fmla="*/ 20598 w 1558536"/>
                <a:gd name="connsiteY1" fmla="*/ 418500 h 1764631"/>
                <a:gd name="connsiteX2" fmla="*/ 427449 w 1558536"/>
                <a:gd name="connsiteY2" fmla="*/ 1278865 h 17646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9051" h="1323632" fill="none">
                  <a:moveTo>
                    <a:pt x="-4" y="0"/>
                  </a:moveTo>
                  <a:cubicBezTo>
                    <a:pt x="20598" y="418500"/>
                    <a:pt x="39486" y="838952"/>
                    <a:pt x="233463" y="1058913"/>
                  </a:cubicBezTo>
                  <a:cubicBezTo>
                    <a:pt x="427449" y="1278865"/>
                    <a:pt x="1000816" y="1278865"/>
                    <a:pt x="1169046" y="1323632"/>
                  </a:cubicBez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文本4"/>
            <p:cNvSpPr txBox="1"/>
            <p:nvPr/>
          </p:nvSpPr>
          <p:spPr>
            <a:xfrm>
              <a:off x="3553901" y="2139263"/>
              <a:ext cx="624954" cy="80002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" name="文本5"/>
            <p:cNvSpPr txBox="1"/>
            <p:nvPr/>
          </p:nvSpPr>
          <p:spPr>
            <a:xfrm>
              <a:off x="1591780" y="0"/>
              <a:ext cx="625800" cy="80002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" name="文本3"/>
            <p:cNvSpPr txBox="1"/>
            <p:nvPr/>
          </p:nvSpPr>
          <p:spPr>
            <a:xfrm>
              <a:off x="1374237" y="2216300"/>
              <a:ext cx="737534" cy="80002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O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321831" y="674570"/>
            <a:ext cx="11438138" cy="228150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800"/>
              </a:lnSpc>
            </a:pP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(2)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若该函数的图象与正比例函数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＝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30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 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的图象在第一象限的交点为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 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(2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0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n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)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，求点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 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的坐标及反比例函数的表达式．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440107" y="2426236"/>
            <a:ext cx="7533369" cy="4333575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4400"/>
              </a:lnSpc>
            </a:pP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解：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∵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两个函数的交点为</a:t>
            </a:r>
            <a:r>
              <a:rPr lang="zh-CN" altLang="en-US" sz="3730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(2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730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n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)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endParaRPr lang="zh-CN" altLang="en-US" sz="3730" b="0" i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  <a:endParaRPr lang="zh-CN" altLang="en-US" sz="3730" b="0" i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∴                 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解得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.</a:t>
            </a:r>
            <a:endParaRPr lang="zh-CN" altLang="en-US" sz="373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6700"/>
              </a:lnSpc>
            </a:pP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∴ 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点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0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 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的坐标为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(2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4)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；反比例函数的表达式为</a:t>
            </a:r>
            <a:r>
              <a:rPr lang="zh-CN" altLang="en-US" sz="373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.</a:t>
            </a:r>
            <a:endParaRPr lang="zh-CN" altLang="en-US" sz="373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7704468" y="1729515"/>
            <a:ext cx="4180972" cy="3860759"/>
            <a:chExt cx="4180972" cy="3860759"/>
          </a:xfrm>
        </p:grpSpPr>
        <p:sp>
          <p:nvSpPr>
            <p:cNvPr id="5" name="形状1"/>
            <p:cNvSpPr txBox="1"/>
            <p:nvPr/>
          </p:nvSpPr>
          <p:spPr>
            <a:xfrm flipH="1">
              <a:off x="1348304" y="731865"/>
              <a:ext cx="1231429" cy="307132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形状2"/>
            <p:cNvSpPr txBox="1"/>
            <p:nvPr/>
          </p:nvSpPr>
          <p:spPr>
            <a:xfrm>
              <a:off x="0" y="2329682"/>
              <a:ext cx="3840804" cy="2539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3"/>
            <p:cNvSpPr txBox="1"/>
            <p:nvPr/>
          </p:nvSpPr>
          <p:spPr>
            <a:xfrm rot="10800000" flipH="1">
              <a:off x="1919226" y="328902"/>
              <a:ext cx="25397" cy="353185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4"/>
            <p:cNvSpPr txBox="1"/>
            <p:nvPr/>
          </p:nvSpPr>
          <p:spPr>
            <a:xfrm>
              <a:off x="2025066" y="487199"/>
              <a:ext cx="1559371" cy="1764631"/>
            </a:xfrm>
            <a:custGeom>
              <a:gdLst>
                <a:gd name="connsiteX0" fmla="*/ 3 w 1559371"/>
                <a:gd name="connsiteY0" fmla="*/ 0 h 1764631"/>
                <a:gd name="connsiteX1" fmla="*/ 20615 w 1559371"/>
                <a:gd name="connsiteY1" fmla="*/ 418500 h 1764631"/>
                <a:gd name="connsiteX2" fmla="*/ 427675 w 1559371"/>
                <a:gd name="connsiteY2" fmla="*/ 1278865 h 17646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9670" h="1323632" fill="none">
                  <a:moveTo>
                    <a:pt x="3" y="0"/>
                  </a:moveTo>
                  <a:cubicBezTo>
                    <a:pt x="20615" y="418500"/>
                    <a:pt x="39503" y="838952"/>
                    <a:pt x="233594" y="1058913"/>
                  </a:cubicBezTo>
                  <a:cubicBezTo>
                    <a:pt x="427675" y="1278865"/>
                    <a:pt x="1001347" y="1278865"/>
                    <a:pt x="1169673" y="1323632"/>
                  </a:cubicBez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文本4"/>
            <p:cNvSpPr txBox="1"/>
            <p:nvPr/>
          </p:nvSpPr>
          <p:spPr>
            <a:xfrm>
              <a:off x="3555791" y="2139263"/>
              <a:ext cx="625181" cy="80002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0" name="文本5"/>
            <p:cNvSpPr txBox="1"/>
            <p:nvPr/>
          </p:nvSpPr>
          <p:spPr>
            <a:xfrm>
              <a:off x="1592619" y="0"/>
              <a:ext cx="626028" cy="80002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" name="文本3"/>
            <p:cNvSpPr txBox="1"/>
            <p:nvPr/>
          </p:nvSpPr>
          <p:spPr>
            <a:xfrm>
              <a:off x="1374959" y="2216300"/>
              <a:ext cx="737822" cy="80002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O</a:t>
              </a:r>
              <a:endParaRPr lang="zh-CN" altLang="en-US" sz="3200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1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544" y="3128683"/>
            <a:ext cx="2226458" cy="1589844"/>
          </a:xfrm>
          <a:prstGeom prst="rect">
            <a:avLst/>
          </a:prstGeom>
        </p:spPr>
      </p:pic>
      <p:pic>
        <p:nvPicPr>
          <p:cNvPr id="1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429" y="3423075"/>
            <a:ext cx="1661802" cy="1147092"/>
          </a:xfrm>
          <a:prstGeom prst="rect">
            <a:avLst/>
          </a:prstGeom>
        </p:spPr>
      </p:pic>
      <p:pic>
        <p:nvPicPr>
          <p:cNvPr id="14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839" y="5580962"/>
            <a:ext cx="1479791" cy="11089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-267" y="467287"/>
            <a:ext cx="1673043" cy="67939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900"/>
              </a:lnSpc>
            </a:pPr>
            <a:r>
              <a:rPr lang="zh-CN" altLang="en-US" sz="2400" b="1" i="0">
                <a:solidFill>
                  <a:srgbClr val="228B8B">
                    <a:alpha val="100000"/>
                  </a:srgbClr>
                </a:solidFill>
                <a:latin typeface="方正姚体"/>
                <a:ea typeface="方正姚体"/>
              </a:rPr>
              <a:t>当堂练习</a:t>
            </a:r>
            <a:endParaRPr lang="zh-CN" altLang="en-US" sz="2400" b="1" i="0">
              <a:solidFill>
                <a:srgbClr val="228B8B">
                  <a:alpha val="100000"/>
                </a:srgbClr>
              </a:solidFill>
              <a:latin typeface="方正姚体"/>
              <a:ea typeface="方正姚体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377038" y="772420"/>
            <a:ext cx="10676232" cy="1805696"/>
            <a:chExt cx="10676232" cy="1805696"/>
          </a:xfrm>
        </p:grpSpPr>
        <p:sp>
          <p:nvSpPr>
            <p:cNvPr id="4" name="文本5"/>
            <p:cNvSpPr txBox="1"/>
            <p:nvPr/>
          </p:nvSpPr>
          <p:spPr>
            <a:xfrm>
              <a:off x="0" y="0"/>
              <a:ext cx="10676232" cy="180569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600"/>
                </a:lnSpc>
              </a:pPr>
              <a:r>
                <a:rPr lang="zh-CN" altLang="en-US" sz="3000" b="0" i="0">
                  <a:solidFill>
                    <a:srgbClr val="149494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１．已知反比例函数</a:t>
              </a:r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           </a:t>
              </a:r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的图象在第一、三象限内，则</a:t>
              </a:r>
              <a:r>
                <a:rPr lang="zh-CN" altLang="en-US" sz="3000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m</a:t>
              </a:r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的取值范围是</a:t>
              </a:r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________</a:t>
              </a:r>
              <a:endParaRPr lang="zh-CN" altLang="en-US" sz="3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5" name="图片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47227" y="69685"/>
              <a:ext cx="1584112" cy="834828"/>
            </a:xfrm>
            <a:prstGeom prst="rect">
              <a:avLst/>
            </a:prstGeom>
          </p:spPr>
        </p:pic>
      </p:grpSp>
      <p:sp>
        <p:nvSpPr>
          <p:cNvPr id="6" name="文本2" title=""/>
          <p:cNvSpPr txBox="1"/>
          <p:nvPr/>
        </p:nvSpPr>
        <p:spPr>
          <a:xfrm>
            <a:off x="503599" y="2578193"/>
            <a:ext cx="11273058" cy="26099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2.下列函数中，其图象位于第一、三象限的有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3600"/>
              </a:lnSpc>
            </a:pP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   _____________；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3600"/>
              </a:lnSpc>
            </a:pP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  图象位于二、四象限的有___________.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822" y="5097151"/>
            <a:ext cx="7663310" cy="909552"/>
          </a:xfrm>
          <a:prstGeom prst="rect">
            <a:avLst/>
          </a:prstGeom>
        </p:spPr>
      </p:pic>
      <p:sp>
        <p:nvSpPr>
          <p:cNvPr id="8" name="文本3" title=""/>
          <p:cNvSpPr txBox="1"/>
          <p:nvPr/>
        </p:nvSpPr>
        <p:spPr>
          <a:xfrm>
            <a:off x="1590151" y="3179683"/>
            <a:ext cx="2278335" cy="88679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(1)(2)(3)</a:t>
            </a:r>
            <a:endParaRPr lang="zh-CN" altLang="en-US" sz="30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" name="文本4" title=""/>
          <p:cNvSpPr txBox="1"/>
          <p:nvPr/>
        </p:nvSpPr>
        <p:spPr>
          <a:xfrm>
            <a:off x="5746185" y="3799113"/>
            <a:ext cx="1927012" cy="88679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(4)</a:t>
            </a:r>
            <a:endParaRPr lang="zh-CN" altLang="en-US" sz="30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0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8616" y="1614211"/>
            <a:ext cx="1053970" cy="52486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528445" y="143510"/>
            <a:ext cx="2769235" cy="863437"/>
            <a:chExt cx="2769235" cy="863437"/>
          </a:xfrm>
        </p:grpSpPr>
        <p:sp>
          <p:nvSpPr>
            <p:cNvPr id="3" name="形状5"/>
            <p:cNvSpPr txBox="1"/>
            <p:nvPr/>
          </p:nvSpPr>
          <p:spPr>
            <a:xfrm>
              <a:off x="0" y="0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6"/>
            <p:cNvSpPr txBox="1"/>
            <p:nvPr/>
          </p:nvSpPr>
          <p:spPr>
            <a:xfrm>
              <a:off x="0" y="0"/>
              <a:ext cx="2769235" cy="774065"/>
            </a:xfrm>
            <a:prstGeom prst="roundRect">
              <a:avLst/>
            </a:prstGeom>
            <a:solidFill>
              <a:srgbClr val="F3F3F3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7"/>
            <p:cNvSpPr txBox="1"/>
            <p:nvPr/>
          </p:nvSpPr>
          <p:spPr>
            <a:xfrm>
              <a:off x="67200" y="97013"/>
              <a:ext cx="2634832" cy="580038"/>
            </a:xfrm>
            <a:prstGeom prst="roundRect">
              <a:avLst/>
            </a:prstGeom>
            <a:solidFill>
              <a:srgbClr val="138A40">
                <a:alpha val="100000"/>
              </a:srgbClr>
            </a:solidFill>
            <a:ln w="22225">
              <a:solidFill>
                <a:srgbClr val="D8D8D8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76200" dist="38100" rotWithShape="0">
                <a:srgbClr val="000000">
                  <a:alpha val="36862"/>
                </a:srgbClr>
              </a:outerShdw>
            </a:effectLst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文本4"/>
            <p:cNvSpPr txBox="1"/>
            <p:nvPr/>
          </p:nvSpPr>
          <p:spPr>
            <a:xfrm>
              <a:off x="243144" y="119852"/>
              <a:ext cx="2465828" cy="74358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500"/>
                </a:lnSpc>
              </a:pPr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造字工房悦黑（非商用）常规体"/>
                  <a:ea typeface="造字工房悦黑（非商用）常规体"/>
                </a:rPr>
                <a:t>课堂小结</a:t>
              </a:r>
              <a:endParaRPr lang="zh-CN" altLang="en-US" sz="3000" b="0" i="0">
                <a:solidFill>
                  <a:srgbClr val="FFFFFF">
                    <a:alpha val="100000"/>
                  </a:srgbClr>
                </a:solidFill>
                <a:latin typeface="造字工房悦黑（非商用）常规体"/>
                <a:ea typeface="造字工房悦黑（非商用）常规体"/>
              </a:endParaRPr>
            </a:p>
          </p:txBody>
        </p:sp>
      </p:grpSp>
      <p:grpSp>
        <p:nvGrpSpPr>
          <p:cNvPr id="7" name="组合2" title=""/>
          <p:cNvGrpSpPr/>
          <p:nvPr/>
        </p:nvGrpSpPr>
        <p:grpSpPr>
          <a:xfrm>
            <a:off x="1810703" y="2715951"/>
            <a:ext cx="2227897" cy="1084524"/>
            <a:chExt cx="2227897" cy="1084524"/>
          </a:xfrm>
        </p:grpSpPr>
        <p:sp>
          <p:nvSpPr>
            <p:cNvPr id="8" name="形状8"/>
            <p:cNvSpPr txBox="1"/>
            <p:nvPr/>
          </p:nvSpPr>
          <p:spPr>
            <a:xfrm>
              <a:off x="3810" y="62174"/>
              <a:ext cx="2224087" cy="1022350"/>
            </a:xfrm>
            <a:prstGeom prst="rect">
              <a:avLst/>
            </a:prstGeom>
            <a:solidFill>
              <a:srgbClr val="FFFF7A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文本5"/>
            <p:cNvSpPr txBox="1"/>
            <p:nvPr/>
          </p:nvSpPr>
          <p:spPr>
            <a:xfrm>
              <a:off x="0" y="0"/>
              <a:ext cx="2224087" cy="104763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反比例函数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ctr">
                <a:lnSpc>
                  <a:spcPts val="33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的图象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0" name="形状1" title=""/>
          <p:cNvSpPr txBox="1"/>
          <p:nvPr/>
        </p:nvSpPr>
        <p:spPr>
          <a:xfrm>
            <a:off x="4141788" y="1428750"/>
            <a:ext cx="76200" cy="3721100"/>
          </a:xfrm>
          <a:prstGeom prst="leftBrace">
            <a:avLst/>
          </a:prstGeom>
          <a:solidFill>
            <a:srgbClr val="FFFFFF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1" name="文本1" title=""/>
          <p:cNvSpPr txBox="1"/>
          <p:nvPr/>
        </p:nvSpPr>
        <p:spPr>
          <a:xfrm>
            <a:off x="4317365" y="1206183"/>
            <a:ext cx="1084263" cy="712787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形状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2" name="组合3" title=""/>
          <p:cNvGrpSpPr/>
          <p:nvPr/>
        </p:nvGrpSpPr>
        <p:grpSpPr>
          <a:xfrm>
            <a:off x="5655628" y="899057"/>
            <a:ext cx="1205547" cy="1047638"/>
            <a:chExt cx="1205547" cy="1047638"/>
          </a:xfrm>
        </p:grpSpPr>
        <p:sp>
          <p:nvSpPr>
            <p:cNvPr id="13" name="形状9"/>
            <p:cNvSpPr txBox="1"/>
            <p:nvPr/>
          </p:nvSpPr>
          <p:spPr>
            <a:xfrm>
              <a:off x="3810" y="356656"/>
              <a:ext cx="1201737" cy="433387"/>
            </a:xfrm>
            <a:prstGeom prst="rect">
              <a:avLst/>
            </a:prstGeom>
            <a:solidFill>
              <a:srgbClr val="85E0E0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文本6"/>
            <p:cNvSpPr txBox="1"/>
            <p:nvPr/>
          </p:nvSpPr>
          <p:spPr>
            <a:xfrm>
              <a:off x="0" y="0"/>
              <a:ext cx="1201737" cy="104763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双曲线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5" name="形状2" title=""/>
          <p:cNvSpPr txBox="1"/>
          <p:nvPr/>
        </p:nvSpPr>
        <p:spPr>
          <a:xfrm>
            <a:off x="5287963" y="1428750"/>
            <a:ext cx="215900" cy="215900"/>
          </a:xfrm>
          <a:prstGeom prst="rightArrow">
            <a:avLst/>
          </a:prstGeom>
          <a:solidFill>
            <a:srgbClr val="138A40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6" name="文本2" title=""/>
          <p:cNvSpPr txBox="1"/>
          <p:nvPr/>
        </p:nvSpPr>
        <p:spPr>
          <a:xfrm>
            <a:off x="4293553" y="2871470"/>
            <a:ext cx="1084262" cy="712788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位置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形状3" title=""/>
          <p:cNvSpPr txBox="1"/>
          <p:nvPr/>
        </p:nvSpPr>
        <p:spPr>
          <a:xfrm>
            <a:off x="5191125" y="2347913"/>
            <a:ext cx="171450" cy="1668462"/>
          </a:xfrm>
          <a:prstGeom prst="leftBrace">
            <a:avLst/>
          </a:prstGeom>
          <a:solidFill>
            <a:srgbClr val="FFFFFF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8" name="文本3" title=""/>
          <p:cNvSpPr txBox="1"/>
          <p:nvPr/>
        </p:nvSpPr>
        <p:spPr>
          <a:xfrm>
            <a:off x="4293553" y="4754245"/>
            <a:ext cx="1084262" cy="711200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画法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9" name="组合4" title=""/>
          <p:cNvGrpSpPr/>
          <p:nvPr/>
        </p:nvGrpSpPr>
        <p:grpSpPr>
          <a:xfrm>
            <a:off x="5374640" y="1756592"/>
            <a:ext cx="5069523" cy="1228044"/>
            <a:chExt cx="5069523" cy="1228044"/>
          </a:xfrm>
        </p:grpSpPr>
        <p:sp>
          <p:nvSpPr>
            <p:cNvPr id="20" name="形状10"/>
            <p:cNvSpPr txBox="1"/>
            <p:nvPr/>
          </p:nvSpPr>
          <p:spPr>
            <a:xfrm>
              <a:off x="3810" y="162696"/>
              <a:ext cx="5065713" cy="1001712"/>
            </a:xfrm>
            <a:prstGeom prst="rect">
              <a:avLst/>
            </a:prstGeom>
            <a:solidFill>
              <a:srgbClr val="85E0E0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1" name="文本7"/>
            <p:cNvSpPr txBox="1"/>
            <p:nvPr/>
          </p:nvSpPr>
          <p:spPr>
            <a:xfrm>
              <a:off x="0" y="0"/>
              <a:ext cx="5065713" cy="1228044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l">
                <a:lnSpc>
                  <a:spcPts val="4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当</a:t>
              </a:r>
              <a:r>
                <a:rPr lang="zh-CN" altLang="en-US" sz="2800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＞0时，两支曲线分别位于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4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第一、三象限内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22" name="组合5" title=""/>
          <p:cNvGrpSpPr/>
          <p:nvPr/>
        </p:nvGrpSpPr>
        <p:grpSpPr>
          <a:xfrm>
            <a:off x="5374640" y="3162323"/>
            <a:ext cx="5069523" cy="1228044"/>
            <a:chExt cx="5069523" cy="1228044"/>
          </a:xfrm>
        </p:grpSpPr>
        <p:sp>
          <p:nvSpPr>
            <p:cNvPr id="23" name="形状11"/>
            <p:cNvSpPr txBox="1"/>
            <p:nvPr/>
          </p:nvSpPr>
          <p:spPr>
            <a:xfrm>
              <a:off x="3810" y="149202"/>
              <a:ext cx="5065713" cy="1028700"/>
            </a:xfrm>
            <a:prstGeom prst="rect">
              <a:avLst/>
            </a:prstGeom>
            <a:solidFill>
              <a:srgbClr val="85E0E0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文本8"/>
            <p:cNvSpPr txBox="1"/>
            <p:nvPr/>
          </p:nvSpPr>
          <p:spPr>
            <a:xfrm>
              <a:off x="0" y="0"/>
              <a:ext cx="5065713" cy="1228044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l">
                <a:lnSpc>
                  <a:spcPts val="4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当</a:t>
              </a:r>
              <a:r>
                <a:rPr lang="zh-CN" altLang="en-US" sz="2800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&lt;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0时，两支曲线分别位于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4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第二、四象限内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25" name="组合6" title=""/>
          <p:cNvGrpSpPr/>
          <p:nvPr/>
        </p:nvGrpSpPr>
        <p:grpSpPr>
          <a:xfrm>
            <a:off x="5403215" y="4654387"/>
            <a:ext cx="4582160" cy="704541"/>
            <a:chExt cx="4582160" cy="704541"/>
          </a:xfrm>
        </p:grpSpPr>
        <p:sp>
          <p:nvSpPr>
            <p:cNvPr id="26" name="形状12"/>
            <p:cNvSpPr txBox="1"/>
            <p:nvPr/>
          </p:nvSpPr>
          <p:spPr>
            <a:xfrm>
              <a:off x="3810" y="149388"/>
              <a:ext cx="4578350" cy="504825"/>
            </a:xfrm>
            <a:prstGeom prst="rect">
              <a:avLst/>
            </a:prstGeom>
            <a:solidFill>
              <a:srgbClr val="85E0E0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文本9"/>
            <p:cNvSpPr txBox="1"/>
            <p:nvPr/>
          </p:nvSpPr>
          <p:spPr>
            <a:xfrm>
              <a:off x="0" y="0"/>
              <a:ext cx="4578350" cy="704541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l">
                <a:lnSpc>
                  <a:spcPts val="40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描点法：列表、描点、连线</a:t>
              </a:r>
              <a:endParaRPr lang="zh-CN" altLang="en-US" sz="28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8" name="形状4" title=""/>
          <p:cNvSpPr txBox="1"/>
          <p:nvPr/>
        </p:nvSpPr>
        <p:spPr>
          <a:xfrm>
            <a:off x="5191125" y="4956175"/>
            <a:ext cx="215900" cy="215900"/>
          </a:xfrm>
          <a:prstGeom prst="rightArrow">
            <a:avLst/>
          </a:prstGeom>
          <a:solidFill>
            <a:srgbClr val="138A40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5" grpId="0" animBg="1"/>
      <p:bldP spid="28" grpId="0" animBg="1"/>
    </p:bldLst>
  </p:timing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175</Paragraphs>
  <Slides>22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4">
      <vt:lpstr>Arial</vt:lpstr>
      <vt:lpstr>Calibri</vt:lpstr>
      <vt:lpstr>微软雅黑</vt:lpstr>
      <vt:lpstr>黑体</vt:lpstr>
      <vt:lpstr>方正粗黑宋简体</vt:lpstr>
      <vt:lpstr>宋体</vt:lpstr>
      <vt:lpstr>Times New Roman</vt:lpstr>
      <vt:lpstr>华文新魏</vt:lpstr>
      <vt:lpstr>楷体</vt:lpstr>
      <vt:lpstr>造字工房悦黑（非商用）常规体</vt:lpstr>
      <vt:lpstr>方正姚体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23.0300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2025-07-15T21:37:17.536</cp:lastPrinted>
  <dcterms:created xsi:type="dcterms:W3CDTF">2025-07-15T21:37:17Z</dcterms:created>
  <dcterms:modified xsi:type="dcterms:W3CDTF">2025-07-15T13:37:17Z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