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vml" ContentType="application/vnd.openxmlformats-officedocument.vmlDrawing"/>
  <Default Extension="bin" ContentType="application/vnd.openxmlformats-officedocument.oleObject"/>
  <Default Extension="png" ContentType="image/png"/>
  <Default Extension="wmf" ContentType="image/x-wmf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Java 20.11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1"/>
  </p:sldMasterIdLst>
  <p:sldIdLst>
    <p:sldId id="301" r:id="rId2"/>
    <p:sldId id="305" r:id="rId3"/>
    <p:sldId id="291" r:id="rId4"/>
    <p:sldId id="313" r:id="rId5"/>
    <p:sldId id="320" r:id="rId6"/>
    <p:sldId id="321" r:id="rId7"/>
    <p:sldId id="322" r:id="rId8"/>
    <p:sldId id="325" r:id="rId9"/>
    <p:sldId id="326" r:id="rId10"/>
    <p:sldId id="327" r:id="rId11"/>
    <p:sldId id="328" r:id="rId12"/>
    <p:sldId id="329" r:id="rId13"/>
    <p:sldId id="330" r:id="rId14"/>
    <p:sldId id="331" r:id="rId15"/>
    <p:sldId id="332" r:id="rId16"/>
    <p:sldId id="333" r:id="rId17"/>
    <p:sldId id="370" r:id="rId18"/>
    <p:sldId id="371" r:id="rId19"/>
    <p:sldId id="335" r:id="rId20"/>
    <p:sldId id="336" r:id="rId21"/>
    <p:sldId id="337" r:id="rId22"/>
    <p:sldId id="372" r:id="rId23"/>
    <p:sldId id="338" r:id="rId24"/>
    <p:sldId id="339" r:id="rId25"/>
    <p:sldId id="340" r:id="rId26"/>
    <p:sldId id="341" r:id="rId27"/>
    <p:sldId id="342" r:id="rId28"/>
    <p:sldId id="302" r:id="rId29"/>
  </p:sldIdLst>
  <p:sldSz cx="12192000" cy="6858000"/>
  <p:notesSz cx="6858000" cy="9144000"/>
  <p:custDataLst>
    <p:tags r:id="rId3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fill>
          <a:solidFill>
            <a:schemeClr val="accent1">
              <a:tint val="40000"/>
            </a:schemeClr>
          </a:solidFill>
        </a:fill>
      </a:tcStyle>
    </a:band1H>
    <a:band1V>
      <a:tcStyle>
        <a:fill>
          <a:solidFill>
            <a:schemeClr val="accent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1" d="100"/>
          <a:sy n="1" d="100"/>
        </p:scale>
        <p:origin x="0" y="0"/>
      </p:cViewPr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9.xml" /><Relationship Id="rId11" Type="http://schemas.openxmlformats.org/officeDocument/2006/relationships/slide" Target="slides/slide10.xml" /><Relationship Id="rId12" Type="http://schemas.openxmlformats.org/officeDocument/2006/relationships/slide" Target="slides/slide11.xml" /><Relationship Id="rId13" Type="http://schemas.openxmlformats.org/officeDocument/2006/relationships/slide" Target="slides/slide12.xml" /><Relationship Id="rId14" Type="http://schemas.openxmlformats.org/officeDocument/2006/relationships/slide" Target="slides/slide13.xml" /><Relationship Id="rId15" Type="http://schemas.openxmlformats.org/officeDocument/2006/relationships/slide" Target="slides/slide14.xml" /><Relationship Id="rId16" Type="http://schemas.openxmlformats.org/officeDocument/2006/relationships/slide" Target="slides/slide15.xml" /><Relationship Id="rId17" Type="http://schemas.openxmlformats.org/officeDocument/2006/relationships/slide" Target="slides/slide16.xml" /><Relationship Id="rId18" Type="http://schemas.openxmlformats.org/officeDocument/2006/relationships/slide" Target="slides/slide17.xml" /><Relationship Id="rId19" Type="http://schemas.openxmlformats.org/officeDocument/2006/relationships/slide" Target="slides/slide18.xml" /><Relationship Id="rId2" Type="http://schemas.openxmlformats.org/officeDocument/2006/relationships/slide" Target="slides/slide1.xml" /><Relationship Id="rId20" Type="http://schemas.openxmlformats.org/officeDocument/2006/relationships/slide" Target="slides/slide19.xml" /><Relationship Id="rId21" Type="http://schemas.openxmlformats.org/officeDocument/2006/relationships/slide" Target="slides/slide20.xml" /><Relationship Id="rId22" Type="http://schemas.openxmlformats.org/officeDocument/2006/relationships/slide" Target="slides/slide21.xml" /><Relationship Id="rId23" Type="http://schemas.openxmlformats.org/officeDocument/2006/relationships/slide" Target="slides/slide22.xml" /><Relationship Id="rId24" Type="http://schemas.openxmlformats.org/officeDocument/2006/relationships/slide" Target="slides/slide23.xml" /><Relationship Id="rId25" Type="http://schemas.openxmlformats.org/officeDocument/2006/relationships/slide" Target="slides/slide24.xml" /><Relationship Id="rId26" Type="http://schemas.openxmlformats.org/officeDocument/2006/relationships/slide" Target="slides/slide25.xml" /><Relationship Id="rId27" Type="http://schemas.openxmlformats.org/officeDocument/2006/relationships/slide" Target="slides/slide26.xml" /><Relationship Id="rId28" Type="http://schemas.openxmlformats.org/officeDocument/2006/relationships/slide" Target="slides/slide27.xml" /><Relationship Id="rId29" Type="http://schemas.openxmlformats.org/officeDocument/2006/relationships/slide" Target="slides/slide28.xml" /><Relationship Id="rId3" Type="http://schemas.openxmlformats.org/officeDocument/2006/relationships/slide" Target="slides/slide2.xml" /><Relationship Id="rId30" Type="http://schemas.openxmlformats.org/officeDocument/2006/relationships/tags" Target="tags/tag1.xml" /><Relationship Id="rId31" Type="http://schemas.openxmlformats.org/officeDocument/2006/relationships/presProps" Target="presProps.xml" /><Relationship Id="rId32" Type="http://schemas.openxmlformats.org/officeDocument/2006/relationships/viewProps" Target="viewProps.xml" /><Relationship Id="rId33" Type="http://schemas.openxmlformats.org/officeDocument/2006/relationships/theme" Target="theme/theme1.xml" /><Relationship Id="rId34" Type="http://schemas.openxmlformats.org/officeDocument/2006/relationships/tableStyles" Target="tableStyles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6" Type="http://schemas.openxmlformats.org/officeDocument/2006/relationships/slide" Target="slides/slide5.xml" /><Relationship Id="rId7" Type="http://schemas.openxmlformats.org/officeDocument/2006/relationships/slide" Target="slides/slide6.xml" /><Relationship Id="rId8" Type="http://schemas.openxmlformats.org/officeDocument/2006/relationships/slide" Target="slides/slide7.xml" /><Relationship Id="rId9" Type="http://schemas.openxmlformats.org/officeDocument/2006/relationships/slide" Target="slides/slide8.xml" /></Relationships>
</file>

<file path=ppt/drawings/_rels/vmlDrawing1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.wmf" /></Relationships>
</file>

<file path=ppt/drawings/_rels/vmlDrawing2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6.wmf" /><Relationship Id="rId2" Type="http://schemas.openxmlformats.org/officeDocument/2006/relationships/image" Target="../media/image7.wmf" /></Relationships>
</file>

<file path=ppt/drawings/_rels/vmlDrawing3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8.wmf" /><Relationship Id="rId2" Type="http://schemas.openxmlformats.org/officeDocument/2006/relationships/image" Target="../media/image9.wmf" /></Relationships>
</file>

<file path=ppt/drawings/_rels/vmlDrawing4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0.wmf" /><Relationship Id="rId2" Type="http://schemas.openxmlformats.org/officeDocument/2006/relationships/image" Target="../media/image11.wmf" /><Relationship Id="rId3" Type="http://schemas.openxmlformats.org/officeDocument/2006/relationships/image" Target="../media/image12.wmf" /><Relationship Id="rId4" Type="http://schemas.openxmlformats.org/officeDocument/2006/relationships/image" Target="../media/image13.wmf" /><Relationship Id="rId5" Type="http://schemas.openxmlformats.org/officeDocument/2006/relationships/image" Target="../media/image14.wmf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image" Target="file:///D:\qq&#25991;&#20214;\712321467\Image\C2C\Image2\%7b75232B38-A165-1FB7-499C-2E1C792CACB5%7d.png" TargetMode="External" /><Relationship Id="rId13" Type="http://schemas.openxmlformats.org/officeDocument/2006/relationships/image" Target="../media/image1.png" /><Relationship Id="rId14" Type="http://schemas.openxmlformats.org/officeDocument/2006/relationships/image" Target="../media/image2.png" /><Relationship Id="rId15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blipFill rotWithShape="0">
          <a:blip r:embed="rId1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  <p:pic>
        <p:nvPicPr>
          <p:cNvPr id="7" name="图片 1073743875" descr="学科网 zxxk.com"/>
          <p:cNvPicPr>
            <a:picLocks noChangeAspect="1"/>
          </p:cNvPicPr>
          <p:nvPr/>
        </p:nvPicPr>
        <p:blipFill>
          <a:blip r:embed="rId13" r:link="rId12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oleObject" Target="../embeddings/oleObject1.bin" TargetMode="Internal" /><Relationship Id="rId3" Type="http://schemas.openxmlformats.org/officeDocument/2006/relationships/image" Target="../media/image4.wmf" /><Relationship Id="rId4" Type="http://schemas.openxmlformats.org/officeDocument/2006/relationships/image" Target="../media/image5.png" /><Relationship Id="rId5" Type="http://schemas.openxmlformats.org/officeDocument/2006/relationships/vmlDrawing" Target="../drawings/vmlDrawing1.v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oleObject" Target="../embeddings/oleObject2.bin" TargetMode="Internal" /><Relationship Id="rId3" Type="http://schemas.openxmlformats.org/officeDocument/2006/relationships/image" Target="../media/image6.wmf" /><Relationship Id="rId4" Type="http://schemas.openxmlformats.org/officeDocument/2006/relationships/oleObject" Target="../embeddings/oleObject3.bin" TargetMode="Internal" /><Relationship Id="rId5" Type="http://schemas.openxmlformats.org/officeDocument/2006/relationships/image" Target="../media/image7.wmf" /><Relationship Id="rId6" Type="http://schemas.openxmlformats.org/officeDocument/2006/relationships/vmlDrawing" Target="../drawings/vmlDrawing2.v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oleObject" Target="../embeddings/oleObject4.bin" TargetMode="Internal" /><Relationship Id="rId3" Type="http://schemas.openxmlformats.org/officeDocument/2006/relationships/image" Target="../media/image8.wmf" /><Relationship Id="rId4" Type="http://schemas.openxmlformats.org/officeDocument/2006/relationships/oleObject" Target="../embeddings/oleObject5.bin" TargetMode="Internal" /><Relationship Id="rId5" Type="http://schemas.openxmlformats.org/officeDocument/2006/relationships/image" Target="../media/image9.wmf" /><Relationship Id="rId6" Type="http://schemas.openxmlformats.org/officeDocument/2006/relationships/vmlDrawing" Target="../drawings/vmlDrawing3.v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10" Type="http://schemas.openxmlformats.org/officeDocument/2006/relationships/oleObject" Target="../embeddings/oleObject10.bin" TargetMode="Internal" /><Relationship Id="rId11" Type="http://schemas.openxmlformats.org/officeDocument/2006/relationships/image" Target="../media/image14.wmf" /><Relationship Id="rId12" Type="http://schemas.openxmlformats.org/officeDocument/2006/relationships/vmlDrawing" Target="../drawings/vmlDrawing4.vml" /><Relationship Id="rId2" Type="http://schemas.openxmlformats.org/officeDocument/2006/relationships/oleObject" Target="../embeddings/oleObject6.bin" TargetMode="Internal" /><Relationship Id="rId3" Type="http://schemas.openxmlformats.org/officeDocument/2006/relationships/image" Target="../media/image10.wmf" /><Relationship Id="rId4" Type="http://schemas.openxmlformats.org/officeDocument/2006/relationships/oleObject" Target="../embeddings/oleObject7.bin" TargetMode="Internal" /><Relationship Id="rId5" Type="http://schemas.openxmlformats.org/officeDocument/2006/relationships/image" Target="../media/image11.wmf" /><Relationship Id="rId6" Type="http://schemas.openxmlformats.org/officeDocument/2006/relationships/oleObject" Target="../embeddings/oleObject8.bin" TargetMode="Internal" /><Relationship Id="rId7" Type="http://schemas.openxmlformats.org/officeDocument/2006/relationships/image" Target="../media/image12.wmf" /><Relationship Id="rId8" Type="http://schemas.openxmlformats.org/officeDocument/2006/relationships/oleObject" Target="../embeddings/oleObject9.bin" TargetMode="Internal" /><Relationship Id="rId9" Type="http://schemas.openxmlformats.org/officeDocument/2006/relationships/image" Target="../media/image13.wmf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5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6.pn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7.png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8.png" /></Relationships>
</file>

<file path=ppt/slides/_rels/slide2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9.png" /></Relationships>
</file>

<file path=ppt/slides/_rels/slide2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20.jpeg" /><Relationship Id="rId3" Type="http://schemas.openxmlformats.org/officeDocument/2006/relationships/image" Target="../media/image21.png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074" name="WordArt 44"/>
          <p:cNvSpPr>
            <a:spLocks noTextEdit="1"/>
          </p:cNvSpPr>
          <p:nvPr/>
        </p:nvSpPr>
        <p:spPr>
          <a:xfrm>
            <a:off x="3526473" y="79375"/>
            <a:ext cx="4535487" cy="9810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/>
          </a:bodyPr>
          <a:lstStyle/>
          <a:p>
            <a:pPr algn="ctr"/>
            <a:r>
              <a:rPr lang="zh-CN" altLang="zh-CN" sz="3600" b="1">
                <a:ln w="9525" cap="flat" cmpd="sng">
                  <a:solidFill>
                    <a:srgbClr val="FF0000"/>
                  </a:solidFill>
                  <a:prstDash val="solid"/>
                  <a:miter/>
                  <a:headEnd type="none" w="med" len="med"/>
                  <a:tailEnd type="none" w="med" len="med"/>
                </a:ln>
                <a:solidFill>
                  <a:srgbClr val="FF0000"/>
                </a:solidFill>
                <a:effectLst>
                  <a:outerShdw dist="35921" dir="2699999" algn="ctr" rotWithShape="0">
                    <a:srgbClr val="C0C0C0"/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第六章一次函数复习</a:t>
            </a:r>
            <a:endParaRPr lang="zh-CN" altLang="zh-CN" sz="3600" b="1">
              <a:ln w="9525" cap="flat" cmpd="sng">
                <a:solidFill>
                  <a:srgbClr val="FF0000"/>
                </a:solidFill>
                <a:prstDash val="solid"/>
                <a:miter/>
                <a:headEnd type="none" w="med" len="med"/>
                <a:tailEnd type="none" w="med" len="med"/>
              </a:ln>
              <a:solidFill>
                <a:srgbClr val="FF0000"/>
              </a:solidFill>
              <a:effectLst>
                <a:outerShdw dist="35921" dir="2699999" algn="ctr" rotWithShape="0">
                  <a:srgbClr val="C0C0C0"/>
                </a:outerShdw>
              </a:effectLst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" name="副标题 1"/>
          <p:cNvSpPr>
            <a:spLocks noGrp="1"/>
          </p:cNvSpPr>
          <p:nvPr>
            <p:ph type="subTitle" idx="1"/>
          </p:nvPr>
        </p:nvSpPr>
        <p:spPr>
          <a:xfrm>
            <a:off x="267335" y="1212850"/>
            <a:ext cx="11584305" cy="5147310"/>
          </a:xfrm>
        </p:spPr>
        <p:txBody>
          <a:bodyPr>
            <a:normAutofit lnSpcReduction="20000"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4000" b="1" i="0" u="none" strike="noStrike" kern="1200" cap="none" spc="0" normalizeH="0" baseline="0" noProof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本章内容要点：</a:t>
            </a:r>
            <a:endParaRPr kumimoji="0" lang="zh-CN" altLang="en-US" sz="4000" b="1" i="0" u="none" strike="noStrike" kern="1200" cap="none" spc="0" normalizeH="0" baseline="0" noProof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3200" b="1" i="0" u="none" strike="noStrike" kern="1200" cap="none" spc="0" normalizeH="0" baseline="0" noProof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4</a:t>
            </a:r>
            <a:r>
              <a:rPr kumimoji="0" lang="zh-CN" altLang="en-US" sz="3200" b="1" i="0" u="none" strike="noStrike" kern="1200" cap="none" spc="0" normalizeH="0" baseline="0" noProof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个概念：函数、一次函数、正比例函数、函数的图象</a:t>
            </a:r>
            <a:endParaRPr kumimoji="0" lang="zh-CN" altLang="en-US" sz="3200" b="1" i="0" u="none" strike="noStrike" kern="1200" cap="none" spc="0" normalizeH="0" baseline="0" noProof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3200" b="1" i="0" u="none" strike="noStrike" kern="1200" cap="none" spc="0" normalizeH="0" baseline="0" noProof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3</a:t>
            </a:r>
            <a:r>
              <a:rPr kumimoji="0" lang="zh-CN" altLang="en-US" sz="3200" b="1" i="0" u="none" strike="noStrike" kern="1200" cap="none" spc="0" normalizeH="0" baseline="0" noProof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中函数表示方法：列表法、关系式法、图象法</a:t>
            </a:r>
            <a:endParaRPr kumimoji="0" lang="zh-CN" altLang="en-US" sz="3200" b="1" i="0" u="none" strike="noStrike" kern="1200" cap="none" spc="0" normalizeH="0" baseline="0" noProof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3200" b="1" i="0" u="none" strike="noStrike" kern="1200" cap="none" spc="0" normalizeH="0" baseline="0" noProof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</a:t>
            </a:r>
            <a:r>
              <a:rPr kumimoji="0" lang="zh-CN" altLang="en-US" sz="3200" b="1" i="0" u="none" strike="noStrike" kern="1200" cap="none" spc="0" normalizeH="0" baseline="0" noProof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类图象：正比例函数图象、一次函数图象</a:t>
            </a:r>
            <a:endParaRPr kumimoji="0" lang="zh-CN" altLang="en-US" sz="3200" b="1" i="0" u="none" strike="noStrike" kern="1200" cap="none" spc="0" normalizeH="0" baseline="0" noProof="1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3200" b="1" i="0" u="none" strike="noStrike" kern="1200" cap="none" spc="0" normalizeH="0" baseline="0" noProof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</a:t>
            </a:r>
            <a:r>
              <a:rPr kumimoji="0" lang="zh-CN" altLang="en-US" sz="3200" b="1" i="0" u="none" strike="noStrike" kern="1200" cap="none" spc="0" normalizeH="0" baseline="0" noProof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个性质：正比例函数的性质、一次函数的性质</a:t>
            </a:r>
            <a:endParaRPr kumimoji="0" lang="zh-CN" altLang="en-US" sz="3200" b="1" i="0" u="none" strike="noStrike" kern="1200" cap="none" spc="0" normalizeH="0" baseline="0" noProof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3200" b="1" i="0" u="none" strike="noStrike" kern="1200" cap="none" spc="0" normalizeH="0" baseline="0" noProof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</a:t>
            </a:r>
            <a:r>
              <a:rPr kumimoji="0" lang="zh-CN" altLang="en-US" sz="3200" b="1" i="0" u="none" strike="noStrike" kern="1200" cap="none" spc="0" normalizeH="0" baseline="0" noProof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个联系：正比例函数与一次函数的联系、一元一次方程与一次函数的联系</a:t>
            </a:r>
            <a:endParaRPr kumimoji="0" lang="zh-CN" altLang="en-US" sz="3200" b="1" i="0" u="none" strike="noStrike" kern="1200" cap="none" spc="0" normalizeH="0" baseline="0" noProof="1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3200" b="1" i="0" u="none" strike="noStrike" kern="1200" cap="none" spc="0" normalizeH="0" baseline="0" noProof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1</a:t>
            </a:r>
            <a:r>
              <a:rPr kumimoji="0" lang="zh-CN" altLang="en-US" sz="3200" b="1" i="0" u="none" strike="noStrike" kern="1200" cap="none" spc="0" normalizeH="0" baseline="0" noProof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种方法：待定系数法</a:t>
            </a:r>
            <a:endParaRPr kumimoji="0" lang="zh-CN" altLang="en-US" sz="3200" b="1" i="0" u="none" strike="noStrike" kern="1200" cap="none" spc="0" normalizeH="0" baseline="0" noProof="1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3200" b="1" i="0" u="none" strike="noStrike" kern="1200" cap="none" spc="0" normalizeH="0" baseline="0" noProof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1</a:t>
            </a:r>
            <a:r>
              <a:rPr kumimoji="0" lang="zh-CN" altLang="en-US" sz="3200" b="1" i="0" u="none" strike="noStrike" kern="1200" cap="none" spc="0" normalizeH="0" baseline="0" noProof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种应用：一次函数的实际应用</a:t>
            </a:r>
            <a:endParaRPr kumimoji="0" lang="zh-CN" altLang="en-US" sz="3200" b="1" i="0" u="none" strike="noStrike" kern="1200" cap="none" spc="0" normalizeH="0" baseline="0" noProof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3200" b="1" i="0" u="none" strike="noStrike" kern="1200" cap="none" spc="0" normalizeH="0" baseline="0" noProof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3</a:t>
            </a:r>
            <a:r>
              <a:rPr kumimoji="0" lang="zh-CN" altLang="en-US" sz="3200" b="1" i="0" u="none" strike="noStrike" kern="1200" cap="none" spc="0" normalizeH="0" baseline="0" noProof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种思想方法：函数思想、分类讨论思想、数形结合思想</a:t>
            </a:r>
            <a:endParaRPr kumimoji="0" lang="zh-CN" altLang="en-US" sz="3200" b="1" i="0" u="none" strike="noStrike" kern="1200" cap="none" spc="0" normalizeH="0" baseline="0" noProof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3200" b="1" i="0" u="none" strike="noStrike" kern="1200" cap="none" spc="0" normalizeH="0" baseline="0" noProof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2" dur="1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7" dur="1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五边形 3"/>
          <p:cNvSpPr/>
          <p:nvPr/>
        </p:nvSpPr>
        <p:spPr>
          <a:xfrm>
            <a:off x="95250" y="89535"/>
            <a:ext cx="2901315" cy="637540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270510" y="24130"/>
            <a:ext cx="328295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/>
              <a:t>知识点一</a:t>
            </a:r>
            <a:endParaRPr lang="zh-CN" altLang="en-US" sz="4400"/>
          </a:p>
        </p:txBody>
      </p:sp>
      <p:sp>
        <p:nvSpPr>
          <p:cNvPr id="6" name="文本框 5"/>
          <p:cNvSpPr txBox="1"/>
          <p:nvPr/>
        </p:nvSpPr>
        <p:spPr>
          <a:xfrm>
            <a:off x="3667760" y="89535"/>
            <a:ext cx="305308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/>
              <a:t>函数的概念</a:t>
            </a:r>
            <a:endParaRPr lang="zh-CN" altLang="en-US" sz="4400" b="1"/>
          </a:p>
        </p:txBody>
      </p:sp>
      <p:sp>
        <p:nvSpPr>
          <p:cNvPr id="7" name="文本框 6"/>
          <p:cNvSpPr txBox="1"/>
          <p:nvPr/>
        </p:nvSpPr>
        <p:spPr>
          <a:xfrm>
            <a:off x="270510" y="1245235"/>
            <a:ext cx="1196467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>
                <a:solidFill>
                  <a:srgbClr val="FF0000"/>
                </a:solidFill>
              </a:rPr>
              <a:t>要点：每一个</a:t>
            </a:r>
            <a:r>
              <a:rPr lang="en-US" altLang="zh-CN" sz="2800">
                <a:solidFill>
                  <a:srgbClr val="FF0000"/>
                </a:solidFill>
              </a:rPr>
              <a:t>x</a:t>
            </a:r>
            <a:r>
              <a:rPr lang="zh-CN" altLang="en-US" sz="2800">
                <a:solidFill>
                  <a:srgbClr val="FF0000"/>
                </a:solidFill>
              </a:rPr>
              <a:t>值对应唯一的一个</a:t>
            </a:r>
            <a:r>
              <a:rPr lang="en-US" altLang="zh-CN" sz="2800">
                <a:solidFill>
                  <a:srgbClr val="FF0000"/>
                </a:solidFill>
              </a:rPr>
              <a:t>y</a:t>
            </a:r>
            <a:r>
              <a:rPr lang="zh-CN" altLang="en-US" sz="2800">
                <a:solidFill>
                  <a:srgbClr val="FF0000"/>
                </a:solidFill>
              </a:rPr>
              <a:t>值，而一个</a:t>
            </a:r>
            <a:r>
              <a:rPr lang="en-US" altLang="zh-CN" sz="2800">
                <a:solidFill>
                  <a:srgbClr val="FF0000"/>
                </a:solidFill>
              </a:rPr>
              <a:t>y</a:t>
            </a:r>
            <a:r>
              <a:rPr lang="zh-CN" altLang="en-US" sz="2800">
                <a:solidFill>
                  <a:srgbClr val="FF0000"/>
                </a:solidFill>
              </a:rPr>
              <a:t>值不一定对应唯一的</a:t>
            </a:r>
            <a:r>
              <a:rPr lang="en-US" altLang="zh-CN" sz="2800">
                <a:solidFill>
                  <a:srgbClr val="FF0000"/>
                </a:solidFill>
              </a:rPr>
              <a:t>x</a:t>
            </a:r>
            <a:r>
              <a:rPr lang="zh-CN" altLang="en-US" sz="2800">
                <a:solidFill>
                  <a:srgbClr val="FF0000"/>
                </a:solidFill>
              </a:rPr>
              <a:t>值。</a:t>
            </a:r>
            <a:endParaRPr lang="zh-CN" altLang="en-US" sz="2800">
              <a:solidFill>
                <a:srgbClr val="FF0000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95250" y="1910715"/>
            <a:ext cx="11301095" cy="22453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/>
              <a:t>例</a:t>
            </a:r>
            <a:r>
              <a:rPr lang="en-US" altLang="zh-CN" sz="2800"/>
              <a:t>1</a:t>
            </a:r>
            <a:r>
              <a:rPr lang="zh-CN" altLang="en-US" sz="2800"/>
              <a:t>     判断下列关系是不是函数关系</a:t>
            </a:r>
            <a:r>
              <a:rPr lang="en-US" altLang="zh-CN" sz="2800"/>
              <a:t>:</a:t>
            </a:r>
            <a:endParaRPr lang="en-US" altLang="zh-CN" sz="2800"/>
          </a:p>
          <a:p>
            <a:r>
              <a:rPr lang="en-US" altLang="zh-CN" sz="2800"/>
              <a:t>              </a:t>
            </a:r>
            <a:r>
              <a:rPr lang="zh-CN" altLang="en-US" sz="2800"/>
              <a:t>（</a:t>
            </a:r>
            <a:r>
              <a:rPr lang="en-US" altLang="zh-CN" sz="2800"/>
              <a:t>1</a:t>
            </a:r>
            <a:r>
              <a:rPr lang="zh-CN" altLang="en-US" sz="2800"/>
              <a:t>）速度一定时，路程与时间；</a:t>
            </a:r>
            <a:endParaRPr lang="zh-CN" altLang="en-US" sz="2800"/>
          </a:p>
          <a:p>
            <a:r>
              <a:rPr lang="zh-CN" altLang="en-US" sz="2800"/>
              <a:t>              （</a:t>
            </a:r>
            <a:r>
              <a:rPr lang="en-US" altLang="zh-CN" sz="2800"/>
              <a:t>2</a:t>
            </a:r>
            <a:r>
              <a:rPr lang="zh-CN" altLang="en-US" sz="2800"/>
              <a:t>）三角形的一边长为</a:t>
            </a:r>
            <a:r>
              <a:rPr lang="en-US" altLang="zh-CN" sz="2800"/>
              <a:t>5</a:t>
            </a:r>
            <a:r>
              <a:rPr lang="zh-CN" altLang="en-US" sz="2800"/>
              <a:t>，它的面积与这边上的高；</a:t>
            </a:r>
            <a:endParaRPr lang="zh-CN" altLang="en-US" sz="2800"/>
          </a:p>
          <a:p>
            <a:r>
              <a:rPr lang="zh-CN" altLang="en-US" sz="2800"/>
              <a:t>              （</a:t>
            </a:r>
            <a:r>
              <a:rPr lang="en-US" altLang="zh-CN" sz="2800"/>
              <a:t>3</a:t>
            </a:r>
            <a:r>
              <a:rPr lang="zh-CN" altLang="en-US" sz="2800"/>
              <a:t>）</a:t>
            </a:r>
            <a:r>
              <a:rPr lang="en-US" altLang="zh-CN" sz="2800"/>
              <a:t>y=|x|</a:t>
            </a:r>
            <a:r>
              <a:rPr lang="zh-CN" altLang="en-US" sz="2800"/>
              <a:t>中的</a:t>
            </a:r>
            <a:r>
              <a:rPr lang="en-US" altLang="zh-CN" sz="2800"/>
              <a:t>y</a:t>
            </a:r>
            <a:r>
              <a:rPr lang="zh-CN" altLang="en-US" sz="2800"/>
              <a:t>与</a:t>
            </a:r>
            <a:r>
              <a:rPr lang="en-US" altLang="zh-CN" sz="2800"/>
              <a:t>x</a:t>
            </a:r>
            <a:r>
              <a:rPr lang="zh-CN" altLang="en-US" sz="2800"/>
              <a:t>；</a:t>
            </a:r>
            <a:endParaRPr lang="zh-CN" altLang="en-US" sz="2800"/>
          </a:p>
          <a:p>
            <a:r>
              <a:rPr lang="zh-CN" altLang="en-US" sz="2800"/>
              <a:t>              （</a:t>
            </a:r>
            <a:r>
              <a:rPr lang="en-US" altLang="zh-CN" sz="2800"/>
              <a:t>4</a:t>
            </a:r>
            <a:r>
              <a:rPr lang="zh-CN" altLang="en-US" sz="2800"/>
              <a:t>）</a:t>
            </a:r>
            <a:r>
              <a:rPr lang="en-US" altLang="zh-CN" sz="2800"/>
              <a:t>y</a:t>
            </a:r>
            <a:r>
              <a:rPr lang="en-US" altLang="zh-CN" sz="2800" baseline="30000"/>
              <a:t>2</a:t>
            </a:r>
            <a:r>
              <a:rPr lang="en-US" altLang="zh-CN" sz="2800"/>
              <a:t>=x</a:t>
            </a:r>
            <a:r>
              <a:rPr lang="zh-CN" altLang="en-US" sz="2800"/>
              <a:t>中的</a:t>
            </a:r>
            <a:r>
              <a:rPr lang="en-US" altLang="zh-CN" sz="2800"/>
              <a:t>y</a:t>
            </a:r>
            <a:r>
              <a:rPr lang="zh-CN" altLang="en-US" sz="2800"/>
              <a:t>与</a:t>
            </a:r>
            <a:r>
              <a:rPr lang="en-US" altLang="zh-CN" sz="2800"/>
              <a:t>x</a:t>
            </a:r>
            <a:r>
              <a:rPr lang="zh-CN" altLang="en-US" sz="2800"/>
              <a:t>；</a:t>
            </a:r>
            <a:endParaRPr lang="en-US" altLang="zh-CN" sz="2800"/>
          </a:p>
        </p:txBody>
      </p:sp>
      <p:pic>
        <p:nvPicPr>
          <p:cNvPr id="2" name="图片 -214748262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485" y="5018405"/>
            <a:ext cx="11583035" cy="16414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" name="文本框 8"/>
          <p:cNvSpPr txBox="1"/>
          <p:nvPr/>
        </p:nvSpPr>
        <p:spPr>
          <a:xfrm>
            <a:off x="197485" y="4156075"/>
            <a:ext cx="831215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>
                <a:sym typeface="+mn-ea"/>
              </a:rPr>
              <a:t>例</a:t>
            </a:r>
            <a:r>
              <a:rPr lang="en-US" altLang="zh-CN" sz="2800">
                <a:sym typeface="+mn-ea"/>
              </a:rPr>
              <a:t>2     下列各图象中，y不是x的函数的是（    ）</a:t>
            </a:r>
            <a:endParaRPr lang="zh-CN" altLang="en-US" sz="2800"/>
          </a:p>
        </p:txBody>
      </p:sp>
      <p:sp>
        <p:nvSpPr>
          <p:cNvPr id="10" name="文本框 9"/>
          <p:cNvSpPr txBox="1"/>
          <p:nvPr/>
        </p:nvSpPr>
        <p:spPr>
          <a:xfrm>
            <a:off x="6720840" y="2317115"/>
            <a:ext cx="68199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>
                <a:solidFill>
                  <a:srgbClr val="FF0000"/>
                </a:solidFill>
              </a:rPr>
              <a:t>是</a:t>
            </a:r>
            <a:endParaRPr lang="zh-CN" altLang="en-US" sz="2800">
              <a:solidFill>
                <a:srgbClr val="FF0000"/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9737725" y="2772410"/>
            <a:ext cx="68199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>
                <a:solidFill>
                  <a:srgbClr val="FF0000"/>
                </a:solidFill>
              </a:rPr>
              <a:t>是</a:t>
            </a:r>
            <a:endParaRPr lang="zh-CN" altLang="en-US" sz="2800">
              <a:solidFill>
                <a:srgbClr val="FF0000"/>
              </a:solidFill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5013325" y="3168015"/>
            <a:ext cx="68199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>
                <a:solidFill>
                  <a:srgbClr val="FF0000"/>
                </a:solidFill>
              </a:rPr>
              <a:t>是</a:t>
            </a:r>
            <a:endParaRPr lang="zh-CN" altLang="en-US" sz="2800">
              <a:solidFill>
                <a:srgbClr val="FF0000"/>
              </a:solidFill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4916170" y="3634105"/>
            <a:ext cx="55562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>
                <a:solidFill>
                  <a:srgbClr val="FF0000"/>
                </a:solidFill>
              </a:rPr>
              <a:t>是</a:t>
            </a:r>
            <a:endParaRPr lang="zh-CN" altLang="en-US" sz="2800">
              <a:solidFill>
                <a:srgbClr val="FF0000"/>
              </a:solidFill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6931660" y="4156075"/>
            <a:ext cx="68199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>
                <a:solidFill>
                  <a:srgbClr val="FF0000"/>
                </a:solidFill>
              </a:rPr>
              <a:t>C</a:t>
            </a:r>
            <a:endParaRPr lang="en-US" altLang="zh-CN" sz="280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7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10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11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12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13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2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8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0" dur="1" fill="hold"/>
                                        <p:tgtEl>
                                          <p:spTgt spid="9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5" dur="1" fill="hold"/>
                                        <p:tgtEl>
                                          <p:spTgt spid="14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0" grpId="0"/>
      <p:bldP spid="11" grpId="0"/>
      <p:bldP spid="12" grpId="0"/>
      <p:bldP spid="13" grpId="0"/>
      <p:bldP spid="14" grpId="0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五边形 3"/>
          <p:cNvSpPr/>
          <p:nvPr/>
        </p:nvSpPr>
        <p:spPr>
          <a:xfrm>
            <a:off x="95250" y="89535"/>
            <a:ext cx="2901315" cy="637540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270510" y="24130"/>
            <a:ext cx="328295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/>
              <a:t>知识点一</a:t>
            </a:r>
            <a:endParaRPr lang="zh-CN" altLang="en-US" sz="4400"/>
          </a:p>
        </p:txBody>
      </p:sp>
      <p:sp>
        <p:nvSpPr>
          <p:cNvPr id="6" name="文本框 5"/>
          <p:cNvSpPr txBox="1"/>
          <p:nvPr/>
        </p:nvSpPr>
        <p:spPr>
          <a:xfrm>
            <a:off x="3878580" y="89535"/>
            <a:ext cx="3053080" cy="76835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 sz="4400" b="1"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方法技巧</a:t>
            </a:r>
            <a:endParaRPr lang="zh-CN" altLang="en-US" sz="4400" b="1"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37515" y="1617980"/>
            <a:ext cx="10827385" cy="29845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/>
              <a:t>判断一个关系是否为函数关系的方法：</a:t>
            </a:r>
            <a:endParaRPr lang="zh-CN" altLang="en-US" sz="4400" b="1"/>
          </a:p>
          <a:p>
            <a:r>
              <a:rPr lang="zh-CN" altLang="en-US" sz="3600"/>
              <a:t>第一要看是不是一个变化过程；</a:t>
            </a:r>
            <a:endParaRPr lang="zh-CN" altLang="en-US" sz="3600"/>
          </a:p>
          <a:p>
            <a:r>
              <a:rPr lang="zh-CN" altLang="en-US" sz="3600"/>
              <a:t>第二要看在这个变化过程中是不是有两个变量；</a:t>
            </a:r>
            <a:endParaRPr lang="zh-CN" altLang="en-US" sz="3600"/>
          </a:p>
          <a:p>
            <a:r>
              <a:rPr lang="zh-CN" altLang="en-US" sz="3600">
                <a:solidFill>
                  <a:srgbClr val="FF0000"/>
                </a:solidFill>
              </a:rPr>
              <a:t>第三要看其中一个变量每取一个确定的值，另一个变量是否有唯一确定的值与它对应。</a:t>
            </a:r>
            <a:endParaRPr lang="zh-CN" altLang="en-US" sz="360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五边形 3"/>
          <p:cNvSpPr/>
          <p:nvPr/>
        </p:nvSpPr>
        <p:spPr>
          <a:xfrm>
            <a:off x="95250" y="89535"/>
            <a:ext cx="2901315" cy="637540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270510" y="24130"/>
            <a:ext cx="328295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/>
              <a:t>知识点一</a:t>
            </a:r>
            <a:endParaRPr lang="zh-CN" altLang="en-US" sz="4400"/>
          </a:p>
        </p:txBody>
      </p:sp>
      <p:sp>
        <p:nvSpPr>
          <p:cNvPr id="8" name="文本框 7"/>
          <p:cNvSpPr txBox="1"/>
          <p:nvPr/>
        </p:nvSpPr>
        <p:spPr>
          <a:xfrm>
            <a:off x="95250" y="1017270"/>
            <a:ext cx="11301095" cy="2030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2800"/>
              <a:t>变式</a:t>
            </a:r>
            <a:r>
              <a:rPr lang="en-US" altLang="zh-CN" sz="2800"/>
              <a:t>1</a:t>
            </a:r>
            <a:r>
              <a:rPr lang="zh-CN" altLang="en-US" sz="2800"/>
              <a:t>     判断下列变化过程存在函数关系的是（    ）</a:t>
            </a:r>
            <a:r>
              <a:rPr lang="en-US" altLang="zh-CN" sz="2800"/>
              <a:t>      </a:t>
            </a:r>
            <a:endParaRPr lang="en-US" altLang="zh-CN" sz="2800"/>
          </a:p>
          <a:p>
            <a:pPr fontAlgn="auto">
              <a:lnSpc>
                <a:spcPct val="150000"/>
              </a:lnSpc>
            </a:pPr>
            <a:r>
              <a:rPr lang="en-US" altLang="zh-CN" sz="2800"/>
              <a:t>A.x,y</a:t>
            </a:r>
            <a:r>
              <a:rPr lang="zh-CN" altLang="en-US" sz="2800"/>
              <a:t>是变量，</a:t>
            </a:r>
            <a:r>
              <a:rPr lang="en-US" altLang="zh-CN" sz="2800"/>
              <a:t>y=                          B.</a:t>
            </a:r>
            <a:r>
              <a:rPr lang="zh-CN" altLang="en-US" sz="2800"/>
              <a:t>人的身高与年龄</a:t>
            </a:r>
            <a:endParaRPr lang="zh-CN" altLang="en-US" sz="2800"/>
          </a:p>
          <a:p>
            <a:pPr fontAlgn="auto">
              <a:lnSpc>
                <a:spcPct val="150000"/>
              </a:lnSpc>
            </a:pPr>
            <a:r>
              <a:rPr lang="en-US" altLang="zh-CN" sz="2800"/>
              <a:t>C.</a:t>
            </a:r>
            <a:r>
              <a:rPr lang="zh-CN" altLang="en-US" sz="2800"/>
              <a:t>三角形的底边长与面积            </a:t>
            </a:r>
            <a:r>
              <a:rPr lang="en-US" altLang="zh-CN" sz="2800"/>
              <a:t>D.</a:t>
            </a:r>
            <a:r>
              <a:rPr lang="zh-CN" altLang="en-US" sz="2800"/>
              <a:t>速度一定的汽车所行驶的路程与时间</a:t>
            </a:r>
            <a:endParaRPr lang="zh-CN" altLang="en-US" sz="2800"/>
          </a:p>
        </p:txBody>
      </p:sp>
      <p:sp>
        <p:nvSpPr>
          <p:cNvPr id="2" name="文本框 1"/>
          <p:cNvSpPr txBox="1"/>
          <p:nvPr/>
        </p:nvSpPr>
        <p:spPr>
          <a:xfrm>
            <a:off x="3553460" y="85725"/>
            <a:ext cx="2921000" cy="70675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zh-CN" altLang="en-US" sz="4000" b="1">
                <a:solidFill>
                  <a:schemeClr val="accent2">
                    <a:lumMod val="75000"/>
                  </a:schemeClr>
                </a:solidFill>
                <a:effectLst>
                  <a:outerShdw blurRad="50800" dist="38100" dir="18900000" algn="bl" rotWithShape="0">
                    <a:schemeClr val="accent2">
                      <a:lumMod val="75000"/>
                      <a:alpha val="40000"/>
                    </a:schemeClr>
                  </a:outerShdw>
                </a:effectLst>
              </a:rPr>
              <a:t>变式训练</a:t>
            </a:r>
            <a:endParaRPr lang="zh-CN" altLang="en-US" sz="4000" b="1">
              <a:solidFill>
                <a:schemeClr val="accent2">
                  <a:lumMod val="75000"/>
                </a:schemeClr>
              </a:solidFill>
              <a:effectLst>
                <a:outerShdw blurRad="50800" dist="38100" dir="18900000" algn="bl" rotWithShape="0">
                  <a:schemeClr val="accent2">
                    <a:lumMod val="75000"/>
                    <a:alpha val="40000"/>
                  </a:schemeClr>
                </a:outerShdw>
              </a:effectLst>
            </a:endParaRPr>
          </a:p>
        </p:txBody>
      </p:sp>
      <p:graphicFrame>
        <p:nvGraphicFramePr>
          <p:cNvPr id="3" name="对象 2">
            <a:hlinkClick action="ppaction://ole?verb="/>
          </p:cNvPr>
          <p:cNvGraphicFramePr>
            <a:graphicFrameLocks noChangeAspect="1"/>
          </p:cNvGraphicFramePr>
          <p:nvPr/>
        </p:nvGraphicFramePr>
        <p:xfrm>
          <a:off x="2867025" y="1814830"/>
          <a:ext cx="1040130" cy="586105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38" r:id="rId2" imgW="405765" imgH="228600" progId="Equation.KSEE3">
                  <p:embed/>
                </p:oleObj>
              </mc:Choice>
              <mc:Fallback>
                <p:oleObj r:id="rId2" imgW="405765" imgH="2286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2867025" y="1814830"/>
                        <a:ext cx="1040130" cy="58610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文本框 9"/>
          <p:cNvSpPr txBox="1"/>
          <p:nvPr/>
        </p:nvSpPr>
        <p:spPr>
          <a:xfrm>
            <a:off x="7467600" y="1148080"/>
            <a:ext cx="68199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>
                <a:solidFill>
                  <a:srgbClr val="FF0000"/>
                </a:solidFill>
              </a:rPr>
              <a:t>D</a:t>
            </a:r>
            <a:endParaRPr lang="en-US" altLang="zh-CN" sz="2800">
              <a:solidFill>
                <a:srgbClr val="FF0000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95250" y="3168015"/>
            <a:ext cx="831215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>
                <a:sym typeface="+mn-ea"/>
              </a:rPr>
              <a:t>变式</a:t>
            </a:r>
            <a:r>
              <a:rPr lang="en-US" altLang="zh-CN" sz="2800">
                <a:sym typeface="+mn-ea"/>
              </a:rPr>
              <a:t>2     下列各图象中，y是x的函数的是（    ）</a:t>
            </a:r>
            <a:endParaRPr lang="zh-CN" altLang="en-US" sz="280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0510" y="3918585"/>
            <a:ext cx="10062210" cy="2217420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6785610" y="3168015"/>
            <a:ext cx="68199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>
                <a:solidFill>
                  <a:srgbClr val="FF0000"/>
                </a:solidFill>
              </a:rPr>
              <a:t>D</a:t>
            </a:r>
            <a:endParaRPr lang="en-US" altLang="zh-CN" sz="280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8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8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1" fill="hold"/>
                                        <p:tgtEl>
                                          <p:spTgt spid="3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5" dur="1" fill="hold"/>
                                        <p:tgtEl>
                                          <p:spTgt spid="10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0" dur="1" fill="hold"/>
                                        <p:tgtEl>
                                          <p:spTgt spid="6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1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3" dur="1" fill="hold"/>
                                        <p:tgtEl>
                                          <p:spTgt spid="9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8" dur="1" fill="hold"/>
                                        <p:tgtEl>
                                          <p:spTgt spid="11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9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五边形 3"/>
          <p:cNvSpPr/>
          <p:nvPr/>
        </p:nvSpPr>
        <p:spPr>
          <a:xfrm>
            <a:off x="95250" y="89535"/>
            <a:ext cx="2901315" cy="637540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270510" y="24130"/>
            <a:ext cx="328295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/>
              <a:t>知识点二</a:t>
            </a:r>
            <a:endParaRPr lang="zh-CN" altLang="en-US" sz="4400"/>
          </a:p>
        </p:txBody>
      </p:sp>
      <p:sp>
        <p:nvSpPr>
          <p:cNvPr id="6" name="文本框 5"/>
          <p:cNvSpPr txBox="1"/>
          <p:nvPr/>
        </p:nvSpPr>
        <p:spPr>
          <a:xfrm>
            <a:off x="3667760" y="89535"/>
            <a:ext cx="305308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/>
              <a:t>函数值</a:t>
            </a:r>
            <a:endParaRPr lang="en-US" altLang="zh-CN" sz="4400" b="1"/>
          </a:p>
        </p:txBody>
      </p:sp>
      <p:sp>
        <p:nvSpPr>
          <p:cNvPr id="7" name="文本框 6"/>
          <p:cNvSpPr txBox="1"/>
          <p:nvPr/>
        </p:nvSpPr>
        <p:spPr>
          <a:xfrm>
            <a:off x="270510" y="1245235"/>
            <a:ext cx="11964670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>
                <a:solidFill>
                  <a:schemeClr val="tx1"/>
                </a:solidFill>
              </a:rPr>
              <a:t>对于自变量在可取范围内的一个确定的值</a:t>
            </a:r>
            <a:r>
              <a:rPr lang="en-US" altLang="zh-CN" sz="2800">
                <a:solidFill>
                  <a:schemeClr val="tx1"/>
                </a:solidFill>
              </a:rPr>
              <a:t>a,</a:t>
            </a:r>
            <a:r>
              <a:rPr lang="zh-CN" altLang="en-US" sz="2800">
                <a:solidFill>
                  <a:schemeClr val="tx1"/>
                </a:solidFill>
              </a:rPr>
              <a:t>函数有</a:t>
            </a:r>
            <a:r>
              <a:rPr lang="zh-CN" altLang="en-US" sz="2800">
                <a:solidFill>
                  <a:srgbClr val="FF0000"/>
                </a:solidFill>
              </a:rPr>
              <a:t>唯一确定</a:t>
            </a:r>
            <a:r>
              <a:rPr lang="zh-CN" altLang="en-US" sz="2800">
                <a:solidFill>
                  <a:schemeClr val="tx1"/>
                </a:solidFill>
              </a:rPr>
              <a:t>的对应值，这个对应值称为</a:t>
            </a:r>
            <a:r>
              <a:rPr lang="zh-CN" altLang="en-US" sz="2800" u="sng">
                <a:solidFill>
                  <a:srgbClr val="FF0000"/>
                </a:solidFill>
              </a:rPr>
              <a:t>当自变量等于</a:t>
            </a:r>
            <a:r>
              <a:rPr lang="en-US" altLang="zh-CN" sz="2800" u="sng">
                <a:solidFill>
                  <a:srgbClr val="FF0000"/>
                </a:solidFill>
              </a:rPr>
              <a:t>a</a:t>
            </a:r>
            <a:r>
              <a:rPr lang="zh-CN" altLang="en-US" sz="2800" u="sng">
                <a:solidFill>
                  <a:srgbClr val="FF0000"/>
                </a:solidFill>
              </a:rPr>
              <a:t>时的函数值。</a:t>
            </a:r>
            <a:endParaRPr lang="zh-CN" altLang="en-US" sz="2800" u="sng">
              <a:solidFill>
                <a:srgbClr val="FF0000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95250" y="3745230"/>
            <a:ext cx="1130109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/>
              <a:t>例  已知函数y=3x-2，当x=1时，则函数值y=________________。  </a:t>
            </a:r>
            <a:endParaRPr lang="en-US" altLang="zh-CN" sz="2800"/>
          </a:p>
        </p:txBody>
      </p:sp>
      <p:sp>
        <p:nvSpPr>
          <p:cNvPr id="10" name="文本框 9"/>
          <p:cNvSpPr txBox="1"/>
          <p:nvPr/>
        </p:nvSpPr>
        <p:spPr>
          <a:xfrm>
            <a:off x="7548880" y="3648075"/>
            <a:ext cx="68199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>
                <a:solidFill>
                  <a:srgbClr val="FF0000"/>
                </a:solidFill>
              </a:rPr>
              <a:t>1</a:t>
            </a:r>
            <a:endParaRPr lang="en-US" altLang="zh-CN" sz="280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7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10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五边形 3"/>
          <p:cNvSpPr/>
          <p:nvPr/>
        </p:nvSpPr>
        <p:spPr>
          <a:xfrm>
            <a:off x="95250" y="89535"/>
            <a:ext cx="2901315" cy="637540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270510" y="24130"/>
            <a:ext cx="328295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/>
              <a:t>知识点二</a:t>
            </a:r>
            <a:endParaRPr lang="zh-CN" altLang="en-US" sz="4400"/>
          </a:p>
        </p:txBody>
      </p:sp>
      <p:sp>
        <p:nvSpPr>
          <p:cNvPr id="6" name="文本框 5"/>
          <p:cNvSpPr txBox="1"/>
          <p:nvPr/>
        </p:nvSpPr>
        <p:spPr>
          <a:xfrm>
            <a:off x="3878580" y="89535"/>
            <a:ext cx="3053080" cy="76835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 sz="4400" b="1"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方法技巧</a:t>
            </a:r>
            <a:endParaRPr lang="zh-CN" altLang="en-US" sz="4400" b="1"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70510" y="1939290"/>
            <a:ext cx="11964670" cy="23069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>
                <a:solidFill>
                  <a:schemeClr val="tx1"/>
                </a:solidFill>
              </a:rPr>
              <a:t>求函数值的方法：</a:t>
            </a:r>
            <a:endParaRPr lang="zh-CN" altLang="en-US" sz="4000" b="1">
              <a:solidFill>
                <a:srgbClr val="FF0000"/>
              </a:solidFill>
            </a:endParaRPr>
          </a:p>
          <a:p>
            <a:r>
              <a:rPr lang="zh-CN" altLang="en-US" sz="2800">
                <a:solidFill>
                  <a:srgbClr val="FF0000"/>
                </a:solidFill>
              </a:rPr>
              <a:t>             </a:t>
            </a:r>
            <a:r>
              <a:rPr lang="zh-CN" altLang="en-US" sz="3200">
                <a:solidFill>
                  <a:srgbClr val="FF0000"/>
                </a:solidFill>
              </a:rPr>
              <a:t>把给定的自变量的值代入函数关系式中，即可求出函数值。</a:t>
            </a:r>
            <a:endParaRPr lang="zh-CN" altLang="en-US" sz="3200">
              <a:solidFill>
                <a:srgbClr val="FF0000"/>
              </a:solidFill>
            </a:endParaRPr>
          </a:p>
          <a:p>
            <a:r>
              <a:rPr lang="zh-CN" altLang="en-US" sz="4000" b="1">
                <a:solidFill>
                  <a:schemeClr val="tx1"/>
                </a:solidFill>
              </a:rPr>
              <a:t>点拨：</a:t>
            </a:r>
            <a:endParaRPr lang="zh-CN" altLang="en-US" sz="3200">
              <a:solidFill>
                <a:srgbClr val="FF0000"/>
              </a:solidFill>
            </a:endParaRPr>
          </a:p>
          <a:p>
            <a:r>
              <a:rPr lang="zh-CN" altLang="en-US" sz="3200">
                <a:solidFill>
                  <a:srgbClr val="FF0000"/>
                </a:solidFill>
              </a:rPr>
              <a:t>解决此类问题的关键是正确进行计算，自变量的取值不要带错</a:t>
            </a:r>
            <a:endParaRPr lang="zh-CN" altLang="en-US" sz="320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五边形 3"/>
          <p:cNvSpPr/>
          <p:nvPr/>
        </p:nvSpPr>
        <p:spPr>
          <a:xfrm>
            <a:off x="95250" y="89535"/>
            <a:ext cx="2901315" cy="637540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270510" y="24130"/>
            <a:ext cx="328295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/>
              <a:t>知识点二</a:t>
            </a:r>
            <a:endParaRPr lang="en-US" altLang="zh-CN" sz="4400"/>
          </a:p>
        </p:txBody>
      </p:sp>
      <p:sp>
        <p:nvSpPr>
          <p:cNvPr id="8" name="文本框 7"/>
          <p:cNvSpPr txBox="1"/>
          <p:nvPr/>
        </p:nvSpPr>
        <p:spPr>
          <a:xfrm>
            <a:off x="95250" y="1017270"/>
            <a:ext cx="11301095" cy="1383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2800"/>
              <a:t>变式</a:t>
            </a:r>
            <a:r>
              <a:rPr lang="en-US" altLang="zh-CN" sz="2800"/>
              <a:t>1</a:t>
            </a:r>
            <a:r>
              <a:rPr lang="zh-CN" altLang="en-US" sz="2800"/>
              <a:t>   </a:t>
            </a:r>
            <a:r>
              <a:rPr lang="zh-CN" altLang="en-US" sz="2800">
                <a:sym typeface="+mn-ea"/>
              </a:rPr>
              <a:t>已知函数y=</a:t>
            </a:r>
            <a:r>
              <a:rPr lang="en-US" altLang="zh-CN" sz="2800">
                <a:sym typeface="+mn-ea"/>
              </a:rPr>
              <a:t>-5</a:t>
            </a:r>
            <a:r>
              <a:rPr lang="zh-CN" altLang="en-US" sz="2800">
                <a:sym typeface="+mn-ea"/>
              </a:rPr>
              <a:t>x</a:t>
            </a:r>
            <a:r>
              <a:rPr lang="en-US" altLang="zh-CN" sz="2800">
                <a:sym typeface="+mn-ea"/>
              </a:rPr>
              <a:t>+3</a:t>
            </a:r>
            <a:r>
              <a:rPr lang="zh-CN" altLang="en-US" sz="2800">
                <a:sym typeface="+mn-ea"/>
              </a:rPr>
              <a:t>，当x=1时，则函数值y=________________。  </a:t>
            </a:r>
            <a:endParaRPr lang="en-US" altLang="zh-CN" sz="2800"/>
          </a:p>
          <a:p>
            <a:pPr fontAlgn="auto">
              <a:lnSpc>
                <a:spcPct val="150000"/>
              </a:lnSpc>
            </a:pPr>
            <a:r>
              <a:rPr lang="zh-CN" altLang="en-US" sz="2800"/>
              <a:t>  </a:t>
            </a:r>
            <a:endParaRPr lang="zh-CN" altLang="en-US" sz="2800"/>
          </a:p>
        </p:txBody>
      </p:sp>
      <p:sp>
        <p:nvSpPr>
          <p:cNvPr id="2" name="文本框 1"/>
          <p:cNvSpPr txBox="1"/>
          <p:nvPr/>
        </p:nvSpPr>
        <p:spPr>
          <a:xfrm>
            <a:off x="3553460" y="85725"/>
            <a:ext cx="2921000" cy="70675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zh-CN" altLang="en-US" sz="4000" b="1">
                <a:solidFill>
                  <a:schemeClr val="accent2">
                    <a:lumMod val="75000"/>
                  </a:schemeClr>
                </a:solidFill>
                <a:effectLst>
                  <a:outerShdw blurRad="50800" dist="38100" dir="18900000" algn="bl" rotWithShape="0">
                    <a:schemeClr val="accent2">
                      <a:lumMod val="75000"/>
                      <a:alpha val="40000"/>
                    </a:schemeClr>
                  </a:outerShdw>
                </a:effectLst>
              </a:rPr>
              <a:t>变式训练</a:t>
            </a:r>
            <a:endParaRPr lang="zh-CN" altLang="en-US" sz="4000" b="1">
              <a:solidFill>
                <a:schemeClr val="accent2">
                  <a:lumMod val="75000"/>
                </a:schemeClr>
              </a:solidFill>
              <a:effectLst>
                <a:outerShdw blurRad="50800" dist="38100" dir="18900000" algn="bl" rotWithShape="0">
                  <a:schemeClr val="accent2">
                    <a:lumMod val="75000"/>
                    <a:alpha val="40000"/>
                  </a:schemeClr>
                </a:outerShdw>
              </a:effectLst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8214360" y="1116330"/>
            <a:ext cx="68199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>
                <a:solidFill>
                  <a:srgbClr val="FF0000"/>
                </a:solidFill>
              </a:rPr>
              <a:t>-2</a:t>
            </a:r>
            <a:endParaRPr lang="en-US" altLang="zh-CN" sz="2800">
              <a:solidFill>
                <a:srgbClr val="FF0000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70510" y="3255010"/>
            <a:ext cx="11301095" cy="1383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2800"/>
              <a:t>变式</a:t>
            </a:r>
            <a:r>
              <a:rPr lang="en-US" altLang="zh-CN" sz="2800"/>
              <a:t>2</a:t>
            </a:r>
            <a:r>
              <a:rPr lang="zh-CN" altLang="en-US" sz="2800"/>
              <a:t>   </a:t>
            </a:r>
            <a:r>
              <a:rPr lang="zh-CN" altLang="en-US" sz="2800">
                <a:sym typeface="+mn-ea"/>
              </a:rPr>
              <a:t>已知函数y=                               ，当x=1时，则函数值y=_______。  </a:t>
            </a:r>
            <a:endParaRPr lang="en-US" altLang="zh-CN" sz="2800"/>
          </a:p>
          <a:p>
            <a:pPr fontAlgn="auto">
              <a:lnSpc>
                <a:spcPct val="150000"/>
              </a:lnSpc>
            </a:pPr>
            <a:r>
              <a:rPr lang="zh-CN" altLang="en-US" sz="2800"/>
              <a:t>  </a:t>
            </a:r>
            <a:endParaRPr lang="zh-CN" altLang="en-US" sz="2800"/>
          </a:p>
        </p:txBody>
      </p:sp>
      <p:graphicFrame>
        <p:nvGraphicFramePr>
          <p:cNvPr id="7" name="对象 6">
            <a:hlinkClick action="ppaction://ole?verb="/>
          </p:cNvPr>
          <p:cNvGraphicFramePr>
            <a:graphicFrameLocks noChangeAspect="1"/>
          </p:cNvGraphicFramePr>
          <p:nvPr/>
        </p:nvGraphicFramePr>
        <p:xfrm>
          <a:off x="3731895" y="2920365"/>
          <a:ext cx="2209800" cy="72517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39" r:id="rId2" imgW="774065" imgH="254000" progId="Equation.KSEE3">
                  <p:embed/>
                </p:oleObj>
              </mc:Choice>
              <mc:Fallback>
                <p:oleObj r:id="rId2" imgW="774065" imgH="2540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3731895" y="2920365"/>
                        <a:ext cx="2209800" cy="72517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对象 10">
            <a:hlinkClick action="ppaction://ole?verb="/>
          </p:cNvPr>
          <p:cNvGraphicFramePr>
            <a:graphicFrameLocks noChangeAspect="1"/>
          </p:cNvGraphicFramePr>
          <p:nvPr/>
        </p:nvGraphicFramePr>
        <p:xfrm>
          <a:off x="3803015" y="3645535"/>
          <a:ext cx="2067560" cy="72517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40" r:id="rId4" imgW="723900" imgH="254000" progId="Equation.KSEE3">
                  <p:embed/>
                </p:oleObj>
              </mc:Choice>
              <mc:Fallback>
                <p:oleObj r:id="rId4" imgW="723900" imgH="2540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803015" y="3645535"/>
                        <a:ext cx="2067560" cy="72517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左大括号 11"/>
          <p:cNvSpPr/>
          <p:nvPr/>
        </p:nvSpPr>
        <p:spPr>
          <a:xfrm>
            <a:off x="3407410" y="3255010"/>
            <a:ext cx="324485" cy="925195"/>
          </a:xfrm>
          <a:prstGeom prst="leftBrac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10159365" y="3456305"/>
            <a:ext cx="68199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>
                <a:solidFill>
                  <a:srgbClr val="FF0000"/>
                </a:solidFill>
              </a:rPr>
              <a:t>-2</a:t>
            </a:r>
            <a:endParaRPr lang="en-US" altLang="zh-CN" sz="280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8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10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11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8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0" dur="1" fill="hold"/>
                                        <p:tgtEl>
                                          <p:spTgt spid="7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1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3" dur="1" fill="hold"/>
                                        <p:tgtEl>
                                          <p:spTgt spid="12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4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6" dur="1" fill="hold"/>
                                        <p:tgtEl>
                                          <p:spTgt spid="3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1" dur="1" fill="hold"/>
                                        <p:tgtEl>
                                          <p:spTgt spid="13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13" grpId="0"/>
      <p:bldP spid="12" grpId="0"/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五边形 3"/>
          <p:cNvSpPr/>
          <p:nvPr/>
        </p:nvSpPr>
        <p:spPr>
          <a:xfrm>
            <a:off x="95250" y="89535"/>
            <a:ext cx="2901315" cy="637540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270510" y="24130"/>
            <a:ext cx="328295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/>
              <a:t>知识点三</a:t>
            </a:r>
            <a:endParaRPr lang="zh-CN" altLang="en-US" sz="4400"/>
          </a:p>
        </p:txBody>
      </p:sp>
      <p:sp>
        <p:nvSpPr>
          <p:cNvPr id="6" name="文本框 5"/>
          <p:cNvSpPr txBox="1"/>
          <p:nvPr/>
        </p:nvSpPr>
        <p:spPr>
          <a:xfrm>
            <a:off x="3310255" y="89535"/>
            <a:ext cx="790702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/>
              <a:t>一次函数的概念</a:t>
            </a:r>
            <a:endParaRPr lang="zh-CN" altLang="en-US" sz="4400" b="1"/>
          </a:p>
        </p:txBody>
      </p:sp>
      <p:sp>
        <p:nvSpPr>
          <p:cNvPr id="7" name="文本框 6"/>
          <p:cNvSpPr txBox="1"/>
          <p:nvPr/>
        </p:nvSpPr>
        <p:spPr>
          <a:xfrm>
            <a:off x="270510" y="857885"/>
            <a:ext cx="11964670" cy="2368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>
                <a:solidFill>
                  <a:schemeClr val="tx1"/>
                </a:solidFill>
              </a:rPr>
              <a:t>要点：</a:t>
            </a:r>
            <a:endParaRPr lang="zh-CN" altLang="en-US" sz="2800">
              <a:solidFill>
                <a:srgbClr val="FF0000"/>
              </a:solidFill>
            </a:endParaRPr>
          </a:p>
          <a:p>
            <a:r>
              <a:rPr lang="zh-CN" altLang="en-US" sz="2800">
                <a:solidFill>
                  <a:schemeClr val="tx1"/>
                </a:solidFill>
              </a:rPr>
              <a:t>（</a:t>
            </a:r>
            <a:r>
              <a:rPr lang="en-US" altLang="zh-CN" sz="2800">
                <a:solidFill>
                  <a:schemeClr val="tx1"/>
                </a:solidFill>
              </a:rPr>
              <a:t>1</a:t>
            </a:r>
            <a:r>
              <a:rPr lang="zh-CN" altLang="en-US" sz="2800">
                <a:solidFill>
                  <a:schemeClr val="tx1"/>
                </a:solidFill>
              </a:rPr>
              <a:t>）一次函数的表达式</a:t>
            </a:r>
            <a:r>
              <a:rPr lang="en-US" altLang="zh-CN" sz="2800">
                <a:solidFill>
                  <a:schemeClr val="tx1"/>
                </a:solidFill>
              </a:rPr>
              <a:t>y=kx+b</a:t>
            </a:r>
            <a:r>
              <a:rPr lang="zh-CN" altLang="en-US" sz="2800">
                <a:solidFill>
                  <a:schemeClr val="tx1"/>
                </a:solidFill>
              </a:rPr>
              <a:t>是一个等式，其左边是因变量</a:t>
            </a:r>
            <a:r>
              <a:rPr lang="en-US" altLang="zh-CN" sz="2800">
                <a:solidFill>
                  <a:schemeClr val="tx1"/>
                </a:solidFill>
              </a:rPr>
              <a:t>y</a:t>
            </a:r>
            <a:r>
              <a:rPr lang="zh-CN" altLang="en-US" sz="2800">
                <a:solidFill>
                  <a:schemeClr val="tx1"/>
                </a:solidFill>
              </a:rPr>
              <a:t>，右边是关于自变量</a:t>
            </a:r>
            <a:r>
              <a:rPr lang="en-US" altLang="zh-CN" sz="2800">
                <a:solidFill>
                  <a:schemeClr val="tx1"/>
                </a:solidFill>
              </a:rPr>
              <a:t>x</a:t>
            </a:r>
            <a:r>
              <a:rPr lang="zh-CN" altLang="en-US" sz="2800">
                <a:solidFill>
                  <a:schemeClr val="tx1"/>
                </a:solidFill>
              </a:rPr>
              <a:t>的</a:t>
            </a:r>
            <a:r>
              <a:rPr lang="zh-CN" altLang="en-US" sz="2800">
                <a:solidFill>
                  <a:srgbClr val="FF0000"/>
                </a:solidFill>
              </a:rPr>
              <a:t>整式</a:t>
            </a:r>
            <a:r>
              <a:rPr lang="zh-CN" altLang="en-US" sz="2800">
                <a:solidFill>
                  <a:schemeClr val="tx1"/>
                </a:solidFill>
              </a:rPr>
              <a:t>（分母不含字母，如              不是一次函数）；</a:t>
            </a:r>
            <a:endParaRPr lang="zh-CN" altLang="en-US" sz="2800">
              <a:solidFill>
                <a:schemeClr val="tx1"/>
              </a:solidFill>
            </a:endParaRPr>
          </a:p>
          <a:p>
            <a:r>
              <a:rPr lang="zh-CN" altLang="en-US" sz="2800">
                <a:solidFill>
                  <a:schemeClr val="tx1"/>
                </a:solidFill>
              </a:rPr>
              <a:t>（</a:t>
            </a:r>
            <a:r>
              <a:rPr lang="en-US" altLang="zh-CN" sz="2800">
                <a:solidFill>
                  <a:schemeClr val="tx1"/>
                </a:solidFill>
              </a:rPr>
              <a:t>2</a:t>
            </a:r>
            <a:r>
              <a:rPr lang="zh-CN" altLang="en-US" sz="2800">
                <a:solidFill>
                  <a:schemeClr val="tx1"/>
                </a:solidFill>
              </a:rPr>
              <a:t>）自变量</a:t>
            </a:r>
            <a:r>
              <a:rPr lang="en-US" altLang="zh-CN" sz="2800">
                <a:solidFill>
                  <a:schemeClr val="tx1"/>
                </a:solidFill>
              </a:rPr>
              <a:t>x</a:t>
            </a:r>
            <a:r>
              <a:rPr lang="zh-CN" altLang="en-US" sz="2800">
                <a:solidFill>
                  <a:schemeClr val="tx1"/>
                </a:solidFill>
              </a:rPr>
              <a:t>的</a:t>
            </a:r>
            <a:r>
              <a:rPr lang="zh-CN" altLang="en-US" sz="2800">
                <a:solidFill>
                  <a:srgbClr val="FF0000"/>
                </a:solidFill>
              </a:rPr>
              <a:t>指数为</a:t>
            </a:r>
            <a:r>
              <a:rPr lang="en-US" altLang="zh-CN" sz="2800">
                <a:solidFill>
                  <a:srgbClr val="FF0000"/>
                </a:solidFill>
              </a:rPr>
              <a:t>1</a:t>
            </a:r>
            <a:r>
              <a:rPr lang="zh-CN" altLang="en-US" sz="2800">
                <a:solidFill>
                  <a:schemeClr val="tx1"/>
                </a:solidFill>
              </a:rPr>
              <a:t>，系数</a:t>
            </a:r>
            <a:r>
              <a:rPr lang="en-US" altLang="zh-CN" sz="2800">
                <a:solidFill>
                  <a:schemeClr val="tx1"/>
                </a:solidFill>
              </a:rPr>
              <a:t>k≠0</a:t>
            </a:r>
            <a:r>
              <a:rPr lang="zh-CN" altLang="en-US" sz="2800">
                <a:solidFill>
                  <a:schemeClr val="tx1"/>
                </a:solidFill>
              </a:rPr>
              <a:t>；</a:t>
            </a:r>
            <a:endParaRPr lang="zh-CN" altLang="en-US" sz="2800">
              <a:solidFill>
                <a:schemeClr val="tx1"/>
              </a:solidFill>
            </a:endParaRPr>
          </a:p>
          <a:p>
            <a:r>
              <a:rPr lang="zh-CN" altLang="en-US" sz="2800">
                <a:solidFill>
                  <a:schemeClr val="tx1"/>
                </a:solidFill>
              </a:rPr>
              <a:t>（</a:t>
            </a:r>
            <a:r>
              <a:rPr lang="en-US" altLang="zh-CN" sz="2800">
                <a:solidFill>
                  <a:schemeClr val="tx1"/>
                </a:solidFill>
              </a:rPr>
              <a:t>3</a:t>
            </a:r>
            <a:r>
              <a:rPr lang="zh-CN" altLang="en-US" sz="2800">
                <a:solidFill>
                  <a:schemeClr val="tx1"/>
                </a:solidFill>
              </a:rPr>
              <a:t>）</a:t>
            </a:r>
            <a:r>
              <a:rPr lang="zh-CN" altLang="en-US" sz="2800">
                <a:solidFill>
                  <a:srgbClr val="FF0000"/>
                </a:solidFill>
              </a:rPr>
              <a:t>当</a:t>
            </a:r>
            <a:r>
              <a:rPr lang="en-US" altLang="zh-CN" sz="2800">
                <a:solidFill>
                  <a:srgbClr val="FF0000"/>
                </a:solidFill>
              </a:rPr>
              <a:t>b=0</a:t>
            </a:r>
            <a:r>
              <a:rPr lang="zh-CN" altLang="en-US" sz="2800">
                <a:solidFill>
                  <a:srgbClr val="FF0000"/>
                </a:solidFill>
              </a:rPr>
              <a:t>，而</a:t>
            </a:r>
            <a:r>
              <a:rPr lang="en-US" altLang="zh-CN" sz="2800">
                <a:solidFill>
                  <a:srgbClr val="FF0000"/>
                </a:solidFill>
                <a:sym typeface="+mn-ea"/>
              </a:rPr>
              <a:t>k≠0</a:t>
            </a:r>
            <a:r>
              <a:rPr lang="zh-CN" altLang="en-US" sz="2800">
                <a:solidFill>
                  <a:srgbClr val="FF0000"/>
                </a:solidFill>
                <a:sym typeface="+mn-ea"/>
              </a:rPr>
              <a:t>时，</a:t>
            </a:r>
            <a:r>
              <a:rPr lang="en-US" altLang="zh-CN" sz="2800">
                <a:solidFill>
                  <a:srgbClr val="FF0000"/>
                </a:solidFill>
                <a:sym typeface="+mn-ea"/>
              </a:rPr>
              <a:t>y=kx</a:t>
            </a:r>
            <a:r>
              <a:rPr lang="zh-CN" altLang="en-US" sz="2800">
                <a:solidFill>
                  <a:srgbClr val="FF0000"/>
                </a:solidFill>
                <a:sym typeface="+mn-ea"/>
              </a:rPr>
              <a:t>仍为一次函数</a:t>
            </a:r>
            <a:r>
              <a:rPr lang="zh-CN" altLang="en-US" sz="2800">
                <a:solidFill>
                  <a:schemeClr val="tx1"/>
                </a:solidFill>
                <a:sym typeface="+mn-ea"/>
              </a:rPr>
              <a:t>，当</a:t>
            </a:r>
            <a:r>
              <a:rPr lang="en-US" altLang="zh-CN" sz="2800">
                <a:solidFill>
                  <a:schemeClr val="tx1"/>
                </a:solidFill>
                <a:sym typeface="+mn-ea"/>
              </a:rPr>
              <a:t>k=0</a:t>
            </a:r>
            <a:r>
              <a:rPr lang="zh-CN" altLang="en-US" sz="2800">
                <a:solidFill>
                  <a:schemeClr val="tx1"/>
                </a:solidFill>
                <a:sym typeface="+mn-ea"/>
              </a:rPr>
              <a:t>时，它不是一次函数。</a:t>
            </a:r>
            <a:endParaRPr lang="zh-CN" altLang="en-US" sz="2800">
              <a:solidFill>
                <a:schemeClr val="tx1"/>
              </a:solidFill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45135" y="3226435"/>
            <a:ext cx="11301095" cy="2030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2800"/>
              <a:t>例</a:t>
            </a:r>
            <a:r>
              <a:rPr lang="en-US" altLang="zh-CN" sz="2800"/>
              <a:t>1</a:t>
            </a:r>
            <a:r>
              <a:rPr lang="zh-CN" altLang="en-US" sz="2800"/>
              <a:t>    下列函数中，那些是一次函数？</a:t>
            </a:r>
            <a:endParaRPr lang="zh-CN" altLang="en-US" sz="2800"/>
          </a:p>
          <a:p>
            <a:pPr fontAlgn="auto">
              <a:lnSpc>
                <a:spcPct val="150000"/>
              </a:lnSpc>
            </a:pPr>
            <a:r>
              <a:rPr lang="zh-CN" altLang="en-US" sz="2800"/>
              <a:t>（</a:t>
            </a:r>
            <a:r>
              <a:rPr lang="en-US" altLang="zh-CN" sz="2800"/>
              <a:t>1</a:t>
            </a:r>
            <a:r>
              <a:rPr lang="zh-CN" altLang="en-US" sz="2800"/>
              <a:t>）</a:t>
            </a:r>
            <a:r>
              <a:rPr lang="en-US" altLang="zh-CN" sz="2800"/>
              <a:t>y=3x                           </a:t>
            </a:r>
            <a:r>
              <a:rPr lang="zh-CN" altLang="en-US" sz="2800"/>
              <a:t>（</a:t>
            </a:r>
            <a:r>
              <a:rPr lang="en-US" altLang="zh-CN" sz="2800"/>
              <a:t>2</a:t>
            </a:r>
            <a:r>
              <a:rPr lang="zh-CN" altLang="en-US" sz="2800"/>
              <a:t>）</a:t>
            </a:r>
            <a:r>
              <a:rPr lang="en-US" altLang="zh-CN" sz="2800"/>
              <a:t>y= </a:t>
            </a:r>
            <a:endParaRPr lang="en-US" altLang="zh-CN" sz="2800"/>
          </a:p>
          <a:p>
            <a:pPr fontAlgn="auto">
              <a:lnSpc>
                <a:spcPct val="150000"/>
              </a:lnSpc>
            </a:pPr>
            <a:r>
              <a:rPr lang="zh-CN" altLang="en-US" sz="2800"/>
              <a:t>（</a:t>
            </a:r>
            <a:r>
              <a:rPr lang="en-US" altLang="zh-CN" sz="2800"/>
              <a:t>3</a:t>
            </a:r>
            <a:r>
              <a:rPr lang="zh-CN" altLang="en-US" sz="2800"/>
              <a:t>）</a:t>
            </a:r>
            <a:r>
              <a:rPr lang="en-US" altLang="zh-CN" sz="2800"/>
              <a:t>y=-3x+1                     </a:t>
            </a:r>
            <a:r>
              <a:rPr lang="zh-CN" altLang="en-US" sz="2800"/>
              <a:t>（</a:t>
            </a:r>
            <a:r>
              <a:rPr lang="en-US" altLang="zh-CN" sz="2800"/>
              <a:t>4</a:t>
            </a:r>
            <a:r>
              <a:rPr lang="zh-CN" altLang="en-US" sz="2800"/>
              <a:t>）</a:t>
            </a:r>
            <a:r>
              <a:rPr lang="en-US" altLang="zh-CN" sz="2800"/>
              <a:t>y=x</a:t>
            </a:r>
            <a:r>
              <a:rPr lang="en-US" altLang="zh-CN" sz="2800" baseline="30000"/>
              <a:t>2</a:t>
            </a:r>
            <a:endParaRPr lang="en-US" altLang="zh-CN" sz="2800" baseline="30000"/>
          </a:p>
        </p:txBody>
      </p:sp>
      <p:sp>
        <p:nvSpPr>
          <p:cNvPr id="9" name="文本框 8"/>
          <p:cNvSpPr txBox="1"/>
          <p:nvPr/>
        </p:nvSpPr>
        <p:spPr>
          <a:xfrm>
            <a:off x="95250" y="5389880"/>
            <a:ext cx="1213993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>
                <a:sym typeface="+mn-ea"/>
              </a:rPr>
              <a:t>例</a:t>
            </a:r>
            <a:r>
              <a:rPr lang="en-US" altLang="zh-CN" sz="2800">
                <a:sym typeface="+mn-ea"/>
              </a:rPr>
              <a:t>2  </a:t>
            </a:r>
            <a:r>
              <a:rPr lang="zh-CN" altLang="en-US" sz="2800">
                <a:sym typeface="+mn-ea"/>
              </a:rPr>
              <a:t>若函数</a:t>
            </a:r>
            <a:r>
              <a:rPr lang="en-US" altLang="zh-CN" sz="2800">
                <a:sym typeface="+mn-ea"/>
              </a:rPr>
              <a:t>y= </a:t>
            </a:r>
            <a:r>
              <a:rPr lang="zh-CN" altLang="en-US" sz="2800">
                <a:sym typeface="+mn-ea"/>
              </a:rPr>
              <a:t>（</a:t>
            </a:r>
            <a:r>
              <a:rPr lang="en-US" altLang="zh-CN" sz="2800">
                <a:sym typeface="+mn-ea"/>
              </a:rPr>
              <a:t>m-1</a:t>
            </a:r>
            <a:r>
              <a:rPr lang="zh-CN" altLang="en-US" sz="2800">
                <a:sym typeface="+mn-ea"/>
              </a:rPr>
              <a:t>）</a:t>
            </a:r>
            <a:r>
              <a:rPr lang="en-US" altLang="zh-CN" sz="2800">
                <a:sym typeface="+mn-ea"/>
              </a:rPr>
              <a:t>x</a:t>
            </a:r>
            <a:r>
              <a:rPr lang="en-US" altLang="zh-CN" sz="2800" baseline="30000">
                <a:sym typeface="+mn-ea"/>
              </a:rPr>
              <a:t>|m|</a:t>
            </a:r>
            <a:r>
              <a:rPr lang="en-US" altLang="zh-CN" sz="2800">
                <a:sym typeface="+mn-ea"/>
              </a:rPr>
              <a:t>+3</a:t>
            </a:r>
            <a:r>
              <a:rPr lang="zh-CN" altLang="en-US" sz="2800">
                <a:sym typeface="+mn-ea"/>
              </a:rPr>
              <a:t>是</a:t>
            </a:r>
            <a:r>
              <a:rPr lang="en-US" altLang="zh-CN" sz="2800">
                <a:sym typeface="+mn-ea"/>
              </a:rPr>
              <a:t>y</a:t>
            </a:r>
            <a:r>
              <a:rPr lang="zh-CN" altLang="en-US" sz="2800">
                <a:sym typeface="+mn-ea"/>
              </a:rPr>
              <a:t>关于</a:t>
            </a:r>
            <a:r>
              <a:rPr lang="en-US" altLang="zh-CN" sz="2800">
                <a:sym typeface="+mn-ea"/>
              </a:rPr>
              <a:t>x</a:t>
            </a:r>
            <a:r>
              <a:rPr lang="zh-CN" altLang="en-US" sz="2800">
                <a:sym typeface="+mn-ea"/>
              </a:rPr>
              <a:t>的一次函数，则</a:t>
            </a:r>
            <a:r>
              <a:rPr lang="en-US" altLang="zh-CN" sz="2800">
                <a:sym typeface="+mn-ea"/>
              </a:rPr>
              <a:t>m</a:t>
            </a:r>
            <a:r>
              <a:rPr lang="zh-CN" altLang="en-US" sz="2800">
                <a:sym typeface="+mn-ea"/>
              </a:rPr>
              <a:t>的值为</a:t>
            </a:r>
            <a:r>
              <a:rPr lang="en-US" altLang="zh-CN" sz="2800">
                <a:sym typeface="+mn-ea"/>
              </a:rPr>
              <a:t>_________.</a:t>
            </a:r>
            <a:endParaRPr lang="en-US" altLang="zh-CN" sz="2800">
              <a:sym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2314575" y="3980815"/>
            <a:ext cx="68199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>
                <a:solidFill>
                  <a:srgbClr val="FF0000"/>
                </a:solidFill>
              </a:rPr>
              <a:t>是</a:t>
            </a:r>
            <a:endParaRPr lang="zh-CN" altLang="en-US" sz="2800">
              <a:solidFill>
                <a:srgbClr val="FF0000"/>
              </a:solidFill>
            </a:endParaRPr>
          </a:p>
        </p:txBody>
      </p:sp>
      <p:graphicFrame>
        <p:nvGraphicFramePr>
          <p:cNvPr id="2" name="对象 1">
            <a:hlinkClick action="ppaction://ole?verb="/>
          </p:cNvPr>
          <p:cNvGraphicFramePr>
            <a:graphicFrameLocks noChangeAspect="1"/>
          </p:cNvGraphicFramePr>
          <p:nvPr/>
        </p:nvGraphicFramePr>
        <p:xfrm>
          <a:off x="6280785" y="1771015"/>
          <a:ext cx="1204595" cy="829945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41" r:id="rId2" imgW="571500" imgH="393700" progId="Equation.KSEE3">
                  <p:embed/>
                </p:oleObj>
              </mc:Choice>
              <mc:Fallback>
                <p:oleObj r:id="rId2" imgW="571500" imgH="3937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6280785" y="1771015"/>
                        <a:ext cx="1204595" cy="82994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2">
            <a:hlinkClick action="ppaction://ole?verb="/>
          </p:cNvPr>
          <p:cNvGraphicFramePr>
            <a:graphicFrameLocks noChangeAspect="1"/>
          </p:cNvGraphicFramePr>
          <p:nvPr/>
        </p:nvGraphicFramePr>
        <p:xfrm>
          <a:off x="6143943" y="3711575"/>
          <a:ext cx="683895" cy="1059815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42" r:id="rId4" imgW="254000" imgH="393700" progId="Equation.KSEE3">
                  <p:embed/>
                </p:oleObj>
              </mc:Choice>
              <mc:Fallback>
                <p:oleObj r:id="rId4" imgW="254000" imgH="3937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143943" y="3711575"/>
                        <a:ext cx="683895" cy="105981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文本框 10"/>
          <p:cNvSpPr txBox="1"/>
          <p:nvPr/>
        </p:nvSpPr>
        <p:spPr>
          <a:xfrm>
            <a:off x="7039610" y="3980815"/>
            <a:ext cx="118427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>
                <a:solidFill>
                  <a:srgbClr val="FF0000"/>
                </a:solidFill>
              </a:rPr>
              <a:t>不是</a:t>
            </a:r>
            <a:endParaRPr lang="zh-CN" altLang="en-US" sz="2800">
              <a:solidFill>
                <a:srgbClr val="FF0000"/>
              </a:solidFill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2996565" y="4627245"/>
            <a:ext cx="68199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>
                <a:solidFill>
                  <a:srgbClr val="FF0000"/>
                </a:solidFill>
              </a:rPr>
              <a:t>是</a:t>
            </a:r>
            <a:endParaRPr lang="zh-CN" altLang="en-US" sz="2800">
              <a:solidFill>
                <a:srgbClr val="FF0000"/>
              </a:solidFill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6468745" y="4734560"/>
            <a:ext cx="118427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>
                <a:solidFill>
                  <a:srgbClr val="FF0000"/>
                </a:solidFill>
              </a:rPr>
              <a:t>不是</a:t>
            </a:r>
            <a:endParaRPr lang="zh-CN" altLang="en-US" sz="2800">
              <a:solidFill>
                <a:srgbClr val="FF0000"/>
              </a:solidFill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0280650" y="5256530"/>
            <a:ext cx="118427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>
                <a:solidFill>
                  <a:srgbClr val="FF0000"/>
                </a:solidFill>
              </a:rPr>
              <a:t>-1</a:t>
            </a:r>
            <a:endParaRPr lang="en-US" altLang="zh-CN" sz="280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8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1" fill="hold"/>
                                        <p:tgtEl>
                                          <p:spTgt spid="7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5" dur="1" fill="hold"/>
                                        <p:tgtEl>
                                          <p:spTgt spid="3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6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8" dur="1" fill="hold"/>
                                        <p:tgtEl>
                                          <p:spTgt spid="8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3" dur="1" fill="hold"/>
                                        <p:tgtEl>
                                          <p:spTgt spid="10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8" dur="1" fill="hold"/>
                                        <p:tgtEl>
                                          <p:spTgt spid="11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3" dur="1" fill="hold"/>
                                        <p:tgtEl>
                                          <p:spTgt spid="12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8" dur="1" fill="hold"/>
                                        <p:tgtEl>
                                          <p:spTgt spid="13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3" dur="1" fill="hold"/>
                                        <p:tgtEl>
                                          <p:spTgt spid="9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8" dur="1" fill="hold"/>
                                        <p:tgtEl>
                                          <p:spTgt spid="14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7" grpId="0"/>
      <p:bldP spid="8" grpId="0"/>
      <p:bldP spid="11" grpId="0"/>
      <p:bldP spid="12" grpId="0"/>
      <p:bldP spid="13" grpId="0"/>
      <p:bldP spid="1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五边形 3"/>
          <p:cNvSpPr/>
          <p:nvPr/>
        </p:nvSpPr>
        <p:spPr>
          <a:xfrm>
            <a:off x="95250" y="89535"/>
            <a:ext cx="2901315" cy="637540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270510" y="24130"/>
            <a:ext cx="328295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/>
              <a:t>知识点三</a:t>
            </a:r>
            <a:endParaRPr lang="zh-CN" altLang="en-US" sz="4400"/>
          </a:p>
        </p:txBody>
      </p:sp>
      <p:sp>
        <p:nvSpPr>
          <p:cNvPr id="6" name="文本框 5"/>
          <p:cNvSpPr txBox="1"/>
          <p:nvPr/>
        </p:nvSpPr>
        <p:spPr>
          <a:xfrm>
            <a:off x="3878580" y="89535"/>
            <a:ext cx="3053080" cy="76835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 sz="4400" b="1"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方法技巧</a:t>
            </a:r>
            <a:endParaRPr lang="zh-CN" altLang="en-US" sz="4400" b="1"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37515" y="1617980"/>
            <a:ext cx="10827385" cy="2430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4400" b="1"/>
              <a:t>解决此类问题需注意</a:t>
            </a:r>
            <a:r>
              <a:rPr lang="zh-CN" altLang="en-US" sz="4400" b="1"/>
              <a:t>：</a:t>
            </a:r>
            <a:endParaRPr lang="zh-CN" altLang="en-US" sz="4400" b="1"/>
          </a:p>
          <a:p>
            <a:r>
              <a:rPr lang="zh-CN" altLang="en-US" sz="3600">
                <a:solidFill>
                  <a:srgbClr val="FF0000"/>
                </a:solidFill>
              </a:rPr>
              <a:t>（</a:t>
            </a:r>
            <a:r>
              <a:rPr lang="en-US" altLang="zh-CN" sz="3600">
                <a:solidFill>
                  <a:srgbClr val="FF0000"/>
                </a:solidFill>
              </a:rPr>
              <a:t>1</a:t>
            </a:r>
            <a:r>
              <a:rPr lang="zh-CN" altLang="en-US" sz="3600">
                <a:solidFill>
                  <a:srgbClr val="FF0000"/>
                </a:solidFill>
              </a:rPr>
              <a:t>）自变量的指数为</a:t>
            </a:r>
            <a:r>
              <a:rPr lang="en-US" altLang="zh-CN" sz="3600">
                <a:solidFill>
                  <a:srgbClr val="FF0000"/>
                </a:solidFill>
              </a:rPr>
              <a:t>1</a:t>
            </a:r>
            <a:r>
              <a:rPr lang="zh-CN" altLang="en-US" sz="3600">
                <a:solidFill>
                  <a:srgbClr val="FF0000"/>
                </a:solidFill>
              </a:rPr>
              <a:t>；</a:t>
            </a:r>
            <a:endParaRPr lang="zh-CN" altLang="en-US" sz="3600">
              <a:solidFill>
                <a:srgbClr val="FF0000"/>
              </a:solidFill>
            </a:endParaRPr>
          </a:p>
          <a:p>
            <a:r>
              <a:rPr lang="zh-CN" altLang="en-US" sz="3600">
                <a:solidFill>
                  <a:srgbClr val="FF0000"/>
                </a:solidFill>
              </a:rPr>
              <a:t>（</a:t>
            </a:r>
            <a:r>
              <a:rPr lang="en-US" altLang="zh-CN" sz="3600">
                <a:solidFill>
                  <a:srgbClr val="FF0000"/>
                </a:solidFill>
              </a:rPr>
              <a:t>2</a:t>
            </a:r>
            <a:r>
              <a:rPr lang="zh-CN" altLang="en-US" sz="3600">
                <a:solidFill>
                  <a:srgbClr val="FF0000"/>
                </a:solidFill>
              </a:rPr>
              <a:t>）自变量的系数不等于</a:t>
            </a:r>
            <a:r>
              <a:rPr lang="en-US" altLang="zh-CN" sz="3600">
                <a:solidFill>
                  <a:srgbClr val="FF0000"/>
                </a:solidFill>
              </a:rPr>
              <a:t>0</a:t>
            </a:r>
            <a:r>
              <a:rPr lang="zh-CN" altLang="en-US" sz="3600">
                <a:solidFill>
                  <a:srgbClr val="FF0000"/>
                </a:solidFill>
              </a:rPr>
              <a:t>；</a:t>
            </a:r>
            <a:endParaRPr lang="zh-CN" altLang="en-US" sz="3600">
              <a:solidFill>
                <a:srgbClr val="FF0000"/>
              </a:solidFill>
            </a:endParaRPr>
          </a:p>
          <a:p>
            <a:r>
              <a:rPr lang="zh-CN" altLang="en-US" sz="3600">
                <a:solidFill>
                  <a:srgbClr val="FF0000"/>
                </a:solidFill>
              </a:rPr>
              <a:t>（</a:t>
            </a:r>
            <a:r>
              <a:rPr lang="en-US" altLang="zh-CN" sz="3600">
                <a:solidFill>
                  <a:srgbClr val="FF0000"/>
                </a:solidFill>
              </a:rPr>
              <a:t>3</a:t>
            </a:r>
            <a:r>
              <a:rPr lang="zh-CN" altLang="en-US" sz="3600">
                <a:solidFill>
                  <a:srgbClr val="FF0000"/>
                </a:solidFill>
              </a:rPr>
              <a:t>）分母不含自变量</a:t>
            </a:r>
            <a:r>
              <a:rPr lang="en-US" altLang="zh-CN" sz="3600">
                <a:solidFill>
                  <a:srgbClr val="FF0000"/>
                </a:solidFill>
              </a:rPr>
              <a:t>x.</a:t>
            </a:r>
            <a:endParaRPr lang="zh-CN" altLang="en-US" sz="360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五边形 3"/>
          <p:cNvSpPr/>
          <p:nvPr/>
        </p:nvSpPr>
        <p:spPr>
          <a:xfrm>
            <a:off x="95250" y="89535"/>
            <a:ext cx="2901315" cy="637540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270510" y="24130"/>
            <a:ext cx="328295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/>
              <a:t>知识点三</a:t>
            </a:r>
            <a:endParaRPr lang="zh-CN" altLang="en-US" sz="4400"/>
          </a:p>
        </p:txBody>
      </p:sp>
      <p:sp>
        <p:nvSpPr>
          <p:cNvPr id="8" name="文本框 7"/>
          <p:cNvSpPr txBox="1"/>
          <p:nvPr/>
        </p:nvSpPr>
        <p:spPr>
          <a:xfrm>
            <a:off x="95250" y="1017270"/>
            <a:ext cx="11301095" cy="1383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2800"/>
              <a:t>变式</a:t>
            </a:r>
            <a:r>
              <a:rPr lang="en-US" altLang="zh-CN" sz="2800"/>
              <a:t>1</a:t>
            </a:r>
            <a:r>
              <a:rPr lang="zh-CN" altLang="en-US" sz="2800"/>
              <a:t>   下列函数关系中，是一次函数的个数是（      ） 个</a:t>
            </a:r>
            <a:endParaRPr lang="zh-CN" altLang="en-US" sz="2800"/>
          </a:p>
          <a:p>
            <a:pPr fontAlgn="auto">
              <a:lnSpc>
                <a:spcPct val="150000"/>
              </a:lnSpc>
            </a:pPr>
            <a:r>
              <a:rPr lang="zh-CN" altLang="en-US" sz="2800"/>
              <a:t>①    </a:t>
            </a:r>
            <a:r>
              <a:rPr lang="en-US" altLang="zh-CN" sz="2800"/>
              <a:t>         ②</a:t>
            </a:r>
            <a:r>
              <a:rPr lang="zh-CN" altLang="en-US" sz="2800"/>
              <a:t>               ③                       ④                       ⑤</a:t>
            </a:r>
            <a:endParaRPr lang="zh-CN" altLang="en-US" sz="2800"/>
          </a:p>
        </p:txBody>
      </p:sp>
      <p:sp>
        <p:nvSpPr>
          <p:cNvPr id="2" name="文本框 1"/>
          <p:cNvSpPr txBox="1"/>
          <p:nvPr/>
        </p:nvSpPr>
        <p:spPr>
          <a:xfrm>
            <a:off x="3553460" y="85725"/>
            <a:ext cx="2921000" cy="70675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zh-CN" altLang="en-US" sz="4000" b="1">
                <a:solidFill>
                  <a:schemeClr val="accent2">
                    <a:lumMod val="75000"/>
                  </a:schemeClr>
                </a:solidFill>
                <a:effectLst>
                  <a:outerShdw blurRad="50800" dist="38100" dir="18900000" algn="bl" rotWithShape="0">
                    <a:schemeClr val="accent2">
                      <a:lumMod val="75000"/>
                      <a:alpha val="40000"/>
                    </a:schemeClr>
                  </a:outerShdw>
                </a:effectLst>
              </a:rPr>
              <a:t>变式训练</a:t>
            </a:r>
            <a:endParaRPr lang="zh-CN" altLang="en-US" sz="4000" b="1">
              <a:solidFill>
                <a:schemeClr val="accent2">
                  <a:lumMod val="75000"/>
                </a:schemeClr>
              </a:solidFill>
              <a:effectLst>
                <a:outerShdw blurRad="50800" dist="38100" dir="18900000" algn="bl" rotWithShape="0">
                  <a:schemeClr val="accent2">
                    <a:lumMod val="75000"/>
                    <a:alpha val="40000"/>
                  </a:schemeClr>
                </a:outerShdw>
              </a:effectLst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7725410" y="1135380"/>
            <a:ext cx="68199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>
                <a:solidFill>
                  <a:srgbClr val="FF0000"/>
                </a:solidFill>
              </a:rPr>
              <a:t>2</a:t>
            </a:r>
            <a:endParaRPr lang="en-US" altLang="zh-CN" sz="2800">
              <a:solidFill>
                <a:srgbClr val="FF0000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95250" y="3168015"/>
            <a:ext cx="11932285" cy="2030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2800">
                <a:sym typeface="+mn-ea"/>
              </a:rPr>
              <a:t>变式</a:t>
            </a:r>
            <a:r>
              <a:rPr lang="en-US" altLang="zh-CN" sz="2800">
                <a:sym typeface="+mn-ea"/>
              </a:rPr>
              <a:t>2         </a:t>
            </a:r>
            <a:r>
              <a:rPr lang="zh-CN" altLang="en-US" sz="2800">
                <a:sym typeface="+mn-ea"/>
              </a:rPr>
              <a:t>若函数</a:t>
            </a:r>
            <a:r>
              <a:rPr lang="en-US" altLang="zh-CN" sz="2800">
                <a:sym typeface="+mn-ea"/>
              </a:rPr>
              <a:t>y= </a:t>
            </a:r>
            <a:r>
              <a:rPr lang="zh-CN" altLang="en-US" sz="2800">
                <a:sym typeface="+mn-ea"/>
              </a:rPr>
              <a:t>（</a:t>
            </a:r>
            <a:r>
              <a:rPr lang="en-US" altLang="zh-CN" sz="2800">
                <a:sym typeface="+mn-ea"/>
              </a:rPr>
              <a:t>k-1</a:t>
            </a:r>
            <a:r>
              <a:rPr lang="zh-CN" altLang="en-US" sz="2800">
                <a:sym typeface="+mn-ea"/>
              </a:rPr>
              <a:t>）</a:t>
            </a:r>
            <a:r>
              <a:rPr lang="en-US" altLang="zh-CN" sz="2800">
                <a:sym typeface="+mn-ea"/>
              </a:rPr>
              <a:t>x</a:t>
            </a:r>
            <a:r>
              <a:rPr lang="en-US" altLang="zh-CN" sz="2800" baseline="30000">
                <a:sym typeface="+mn-ea"/>
              </a:rPr>
              <a:t>|k-3|</a:t>
            </a:r>
            <a:r>
              <a:rPr lang="en-US" altLang="zh-CN" sz="2800">
                <a:sym typeface="+mn-ea"/>
              </a:rPr>
              <a:t>+3</a:t>
            </a:r>
            <a:r>
              <a:rPr lang="zh-CN" altLang="en-US" sz="2800">
                <a:sym typeface="+mn-ea"/>
              </a:rPr>
              <a:t>是</a:t>
            </a:r>
            <a:r>
              <a:rPr lang="en-US" altLang="zh-CN" sz="2800">
                <a:sym typeface="+mn-ea"/>
              </a:rPr>
              <a:t>y</a:t>
            </a:r>
            <a:r>
              <a:rPr lang="zh-CN" altLang="en-US" sz="2800">
                <a:sym typeface="+mn-ea"/>
              </a:rPr>
              <a:t>关于</a:t>
            </a:r>
            <a:r>
              <a:rPr lang="en-US" altLang="zh-CN" sz="2800">
                <a:sym typeface="+mn-ea"/>
              </a:rPr>
              <a:t>x</a:t>
            </a:r>
            <a:r>
              <a:rPr lang="zh-CN" altLang="en-US" sz="2800">
                <a:sym typeface="+mn-ea"/>
              </a:rPr>
              <a:t>的一次函数，则</a:t>
            </a:r>
            <a:r>
              <a:rPr lang="en-US" altLang="zh-CN" sz="2800">
                <a:sym typeface="+mn-ea"/>
              </a:rPr>
              <a:t>k</a:t>
            </a:r>
            <a:r>
              <a:rPr lang="zh-CN" altLang="en-US" sz="2800">
                <a:sym typeface="+mn-ea"/>
              </a:rPr>
              <a:t>的值为</a:t>
            </a:r>
            <a:r>
              <a:rPr lang="en-US" altLang="zh-CN" sz="2800">
                <a:sym typeface="+mn-ea"/>
              </a:rPr>
              <a:t>_________.</a:t>
            </a:r>
            <a:endParaRPr lang="en-US" altLang="zh-CN" sz="2800">
              <a:sym typeface="+mn-ea"/>
            </a:endParaRPr>
          </a:p>
          <a:p>
            <a:pPr fontAlgn="auto">
              <a:lnSpc>
                <a:spcPct val="150000"/>
              </a:lnSpc>
            </a:pPr>
            <a:r>
              <a:rPr lang="en-US" altLang="zh-CN" sz="2800">
                <a:sym typeface="+mn-ea"/>
              </a:rPr>
              <a:t>     </a:t>
            </a:r>
            <a:endParaRPr lang="zh-CN" altLang="en-US" sz="2800"/>
          </a:p>
        </p:txBody>
      </p:sp>
      <p:graphicFrame>
        <p:nvGraphicFramePr>
          <p:cNvPr id="3" name="对象 2">
            <a:hlinkClick action="ppaction://ole?verb="/>
          </p:cNvPr>
          <p:cNvGraphicFramePr>
            <a:graphicFrameLocks noChangeAspect="1"/>
          </p:cNvGraphicFramePr>
          <p:nvPr/>
        </p:nvGraphicFramePr>
        <p:xfrm>
          <a:off x="542290" y="1657350"/>
          <a:ext cx="1059180" cy="105918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43" r:id="rId2" imgW="393700" imgH="393700" progId="Equation.KSEE3">
                  <p:embed/>
                </p:oleObj>
              </mc:Choice>
              <mc:Fallback>
                <p:oleObj r:id="rId2" imgW="393700" imgH="3937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542290" y="1657350"/>
                        <a:ext cx="1059180" cy="10591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>
            <a:hlinkClick action="ppaction://ole?verb="/>
          </p:cNvPr>
          <p:cNvGraphicFramePr>
            <a:graphicFrameLocks noChangeAspect="1"/>
          </p:cNvGraphicFramePr>
          <p:nvPr/>
        </p:nvGraphicFramePr>
        <p:xfrm>
          <a:off x="2118360" y="1543685"/>
          <a:ext cx="1059180" cy="105918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44" r:id="rId4" imgW="393700" imgH="393700" progId="Equation.KSEE3">
                  <p:embed/>
                </p:oleObj>
              </mc:Choice>
              <mc:Fallback>
                <p:oleObj r:id="rId4" imgW="393700" imgH="3937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118360" y="1543685"/>
                        <a:ext cx="1059180" cy="10591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6">
            <a:hlinkClick action="ppaction://ole?verb="/>
          </p:cNvPr>
          <p:cNvGraphicFramePr>
            <a:graphicFrameLocks noChangeAspect="1"/>
          </p:cNvGraphicFramePr>
          <p:nvPr/>
        </p:nvGraphicFramePr>
        <p:xfrm>
          <a:off x="3836670" y="1785303"/>
          <a:ext cx="1811020" cy="615315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45" r:id="rId6" imgW="673100" imgH="228600" progId="Equation.KSEE3">
                  <p:embed/>
                </p:oleObj>
              </mc:Choice>
              <mc:Fallback>
                <p:oleObj r:id="rId6" imgW="673100" imgH="2286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3836670" y="1785303"/>
                        <a:ext cx="1811020" cy="61531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对象 11">
            <a:hlinkClick action="ppaction://ole?verb="/>
          </p:cNvPr>
          <p:cNvGraphicFramePr>
            <a:graphicFrameLocks noChangeAspect="1"/>
          </p:cNvGraphicFramePr>
          <p:nvPr/>
        </p:nvGraphicFramePr>
        <p:xfrm>
          <a:off x="6263640" y="1785303"/>
          <a:ext cx="1706880" cy="615315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46" r:id="rId8" imgW="634365" imgH="228600" progId="Equation.KSEE3">
                  <p:embed/>
                </p:oleObj>
              </mc:Choice>
              <mc:Fallback>
                <p:oleObj r:id="rId8" imgW="634365" imgH="2286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6263640" y="1785303"/>
                        <a:ext cx="1706880" cy="61531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对象 13">
            <a:hlinkClick action="ppaction://ole?verb="/>
          </p:cNvPr>
          <p:cNvGraphicFramePr>
            <a:graphicFrameLocks noChangeAspect="1"/>
          </p:cNvGraphicFramePr>
          <p:nvPr/>
        </p:nvGraphicFramePr>
        <p:xfrm>
          <a:off x="8716963" y="1564005"/>
          <a:ext cx="1743075" cy="105918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47" r:id="rId10" imgW="647700" imgH="393700" progId="Equation.KSEE3">
                  <p:embed/>
                </p:oleObj>
              </mc:Choice>
              <mc:Fallback>
                <p:oleObj r:id="rId10" imgW="647700" imgH="3937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8716963" y="1564005"/>
                        <a:ext cx="1743075" cy="10591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文本框 15"/>
          <p:cNvSpPr txBox="1"/>
          <p:nvPr/>
        </p:nvSpPr>
        <p:spPr>
          <a:xfrm>
            <a:off x="542290" y="3921760"/>
            <a:ext cx="150939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>
                <a:solidFill>
                  <a:srgbClr val="FF0000"/>
                </a:solidFill>
              </a:rPr>
              <a:t>4</a:t>
            </a:r>
            <a:r>
              <a:rPr lang="zh-CN" altLang="en-US" sz="2800">
                <a:solidFill>
                  <a:srgbClr val="FF0000"/>
                </a:solidFill>
              </a:rPr>
              <a:t>或</a:t>
            </a:r>
            <a:r>
              <a:rPr lang="en-US" altLang="zh-CN" sz="2800">
                <a:solidFill>
                  <a:srgbClr val="FF0000"/>
                </a:solidFill>
              </a:rPr>
              <a:t>2</a:t>
            </a:r>
            <a:endParaRPr lang="en-US" altLang="zh-CN" sz="280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8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8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1" fill="hold"/>
                                        <p:tgtEl>
                                          <p:spTgt spid="3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1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3" dur="1" fill="hold"/>
                                        <p:tgtEl>
                                          <p:spTgt spid="6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4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6" dur="1" fill="hold"/>
                                        <p:tgtEl>
                                          <p:spTgt spid="7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7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9" dur="1" fill="hold"/>
                                        <p:tgtEl>
                                          <p:spTgt spid="12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0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14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10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9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16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9" grpId="0"/>
      <p:bldP spid="8" grpId="0"/>
      <p:bldP spid="1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五边形 3"/>
          <p:cNvSpPr/>
          <p:nvPr/>
        </p:nvSpPr>
        <p:spPr>
          <a:xfrm>
            <a:off x="95250" y="89535"/>
            <a:ext cx="2901315" cy="637540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270510" y="24130"/>
            <a:ext cx="328295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/>
              <a:t>知识点四</a:t>
            </a:r>
            <a:endParaRPr lang="zh-CN" altLang="en-US" sz="4400"/>
          </a:p>
        </p:txBody>
      </p:sp>
      <p:sp>
        <p:nvSpPr>
          <p:cNvPr id="6" name="文本框 5"/>
          <p:cNvSpPr txBox="1"/>
          <p:nvPr/>
        </p:nvSpPr>
        <p:spPr>
          <a:xfrm>
            <a:off x="3667760" y="89535"/>
            <a:ext cx="527685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/>
              <a:t>正比例函数的概念</a:t>
            </a:r>
            <a:endParaRPr lang="zh-CN" altLang="en-US" sz="4400" b="1"/>
          </a:p>
        </p:txBody>
      </p:sp>
      <p:sp>
        <p:nvSpPr>
          <p:cNvPr id="7" name="文本框 6"/>
          <p:cNvSpPr txBox="1"/>
          <p:nvPr/>
        </p:nvSpPr>
        <p:spPr>
          <a:xfrm>
            <a:off x="270510" y="969645"/>
            <a:ext cx="11964670" cy="29229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>
                <a:solidFill>
                  <a:schemeClr val="tx1"/>
                </a:solidFill>
              </a:rPr>
              <a:t>概念：</a:t>
            </a:r>
            <a:endParaRPr lang="zh-CN" altLang="en-US" sz="3600" b="1">
              <a:solidFill>
                <a:schemeClr val="tx1"/>
              </a:solidFill>
            </a:endParaRPr>
          </a:p>
          <a:p>
            <a:r>
              <a:rPr lang="zh-CN" altLang="en-US" sz="2800">
                <a:solidFill>
                  <a:srgbClr val="FF0000"/>
                </a:solidFill>
              </a:rPr>
              <a:t>一次函数</a:t>
            </a:r>
            <a:r>
              <a:rPr lang="en-US" altLang="zh-CN" sz="2800">
                <a:solidFill>
                  <a:srgbClr val="FF0000"/>
                </a:solidFill>
              </a:rPr>
              <a:t>y=kx+b</a:t>
            </a:r>
            <a:r>
              <a:rPr lang="zh-CN" altLang="en-US" sz="2800">
                <a:solidFill>
                  <a:srgbClr val="FF0000"/>
                </a:solidFill>
              </a:rPr>
              <a:t>（</a:t>
            </a:r>
            <a:r>
              <a:rPr lang="en-US" altLang="zh-CN" sz="2800">
                <a:solidFill>
                  <a:srgbClr val="FF0000"/>
                </a:solidFill>
              </a:rPr>
              <a:t>k≠0</a:t>
            </a:r>
            <a:r>
              <a:rPr lang="zh-CN" altLang="en-US" sz="2800">
                <a:solidFill>
                  <a:srgbClr val="FF0000"/>
                </a:solidFill>
              </a:rPr>
              <a:t>），特别地，当</a:t>
            </a:r>
            <a:r>
              <a:rPr lang="en-US" altLang="zh-CN" sz="2800">
                <a:solidFill>
                  <a:srgbClr val="FF0000"/>
                </a:solidFill>
              </a:rPr>
              <a:t>b=0</a:t>
            </a:r>
            <a:r>
              <a:rPr lang="zh-CN" altLang="en-US" sz="2800">
                <a:solidFill>
                  <a:srgbClr val="FF0000"/>
                </a:solidFill>
              </a:rPr>
              <a:t>时，</a:t>
            </a:r>
            <a:r>
              <a:rPr lang="en-US" altLang="zh-CN" sz="2800">
                <a:solidFill>
                  <a:srgbClr val="FF0000"/>
                </a:solidFill>
              </a:rPr>
              <a:t>y=kx</a:t>
            </a:r>
            <a:r>
              <a:rPr lang="zh-CN" altLang="en-US" sz="2800">
                <a:solidFill>
                  <a:srgbClr val="FF0000"/>
                </a:solidFill>
              </a:rPr>
              <a:t>，这时称</a:t>
            </a:r>
            <a:r>
              <a:rPr lang="en-US" altLang="zh-CN" sz="2800">
                <a:solidFill>
                  <a:srgbClr val="FF0000"/>
                </a:solidFill>
              </a:rPr>
              <a:t>y</a:t>
            </a:r>
            <a:r>
              <a:rPr lang="zh-CN" altLang="en-US" sz="2800">
                <a:solidFill>
                  <a:srgbClr val="FF0000"/>
                </a:solidFill>
              </a:rPr>
              <a:t>是</a:t>
            </a:r>
            <a:r>
              <a:rPr lang="en-US" altLang="zh-CN" sz="2800">
                <a:solidFill>
                  <a:srgbClr val="FF0000"/>
                </a:solidFill>
              </a:rPr>
              <a:t>x</a:t>
            </a:r>
            <a:r>
              <a:rPr lang="zh-CN" altLang="en-US" sz="2800">
                <a:solidFill>
                  <a:srgbClr val="FF0000"/>
                </a:solidFill>
              </a:rPr>
              <a:t>的正比例函数</a:t>
            </a:r>
            <a:endParaRPr lang="zh-CN" altLang="en-US" sz="2800">
              <a:solidFill>
                <a:schemeClr val="tx1"/>
              </a:solidFill>
            </a:endParaRPr>
          </a:p>
          <a:p>
            <a:r>
              <a:rPr lang="zh-CN" altLang="en-US" sz="3600" b="1">
                <a:sym typeface="+mn-ea"/>
              </a:rPr>
              <a:t>要点：</a:t>
            </a:r>
            <a:endParaRPr lang="zh-CN" altLang="en-US" sz="3600" b="1">
              <a:sym typeface="+mn-ea"/>
            </a:endParaRPr>
          </a:p>
          <a:p>
            <a:r>
              <a:rPr lang="zh-CN" altLang="en-US" sz="2800">
                <a:solidFill>
                  <a:srgbClr val="FF0000"/>
                </a:solidFill>
              </a:rPr>
              <a:t>正比例函数是一次函数的特例，但一次函数不一定是正比例函数，一次函数包含正比例函数</a:t>
            </a:r>
            <a:endParaRPr lang="zh-CN" altLang="en-US" sz="2800">
              <a:solidFill>
                <a:srgbClr val="FF0000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70510" y="3875405"/>
            <a:ext cx="1130109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/>
              <a:t>例</a:t>
            </a:r>
            <a:r>
              <a:rPr lang="en-US" altLang="zh-CN" sz="2800"/>
              <a:t>1</a:t>
            </a:r>
            <a:r>
              <a:rPr lang="zh-CN" altLang="en-US" sz="2800"/>
              <a:t>  若函数</a:t>
            </a:r>
            <a:r>
              <a:rPr lang="en-US" altLang="zh-CN" sz="2800"/>
              <a:t>y=3x+m+2</a:t>
            </a:r>
            <a:r>
              <a:rPr lang="zh-CN" altLang="en-US" sz="2800"/>
              <a:t>是  正比例函数，则</a:t>
            </a:r>
            <a:r>
              <a:rPr lang="en-US" altLang="zh-CN" sz="2800"/>
              <a:t>m</a:t>
            </a:r>
            <a:r>
              <a:rPr lang="zh-CN" altLang="en-US" sz="2800"/>
              <a:t>的值是</a:t>
            </a:r>
            <a:r>
              <a:rPr lang="en-US" altLang="zh-CN" sz="2800"/>
              <a:t>______.</a:t>
            </a:r>
            <a:endParaRPr lang="zh-CN" altLang="en-US" sz="2800"/>
          </a:p>
        </p:txBody>
      </p:sp>
      <p:sp>
        <p:nvSpPr>
          <p:cNvPr id="9" name="文本框 8"/>
          <p:cNvSpPr txBox="1"/>
          <p:nvPr/>
        </p:nvSpPr>
        <p:spPr>
          <a:xfrm>
            <a:off x="270510" y="4837430"/>
            <a:ext cx="1105535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>
                <a:sym typeface="+mn-ea"/>
              </a:rPr>
              <a:t>例</a:t>
            </a:r>
            <a:r>
              <a:rPr lang="en-US" altLang="zh-CN" sz="2800">
                <a:sym typeface="+mn-ea"/>
              </a:rPr>
              <a:t>2   </a:t>
            </a:r>
            <a:r>
              <a:rPr lang="zh-CN" altLang="en-US" sz="2800">
                <a:sym typeface="+mn-ea"/>
              </a:rPr>
              <a:t>函数</a:t>
            </a:r>
            <a:r>
              <a:rPr lang="en-US" altLang="zh-CN" sz="2800">
                <a:sym typeface="+mn-ea"/>
              </a:rPr>
              <a:t>y=mx-x+m</a:t>
            </a:r>
            <a:r>
              <a:rPr lang="en-US" altLang="zh-CN" sz="2800" baseline="30000">
                <a:sym typeface="+mn-ea"/>
              </a:rPr>
              <a:t>2</a:t>
            </a:r>
            <a:r>
              <a:rPr lang="en-US" altLang="zh-CN" sz="2800">
                <a:sym typeface="+mn-ea"/>
              </a:rPr>
              <a:t>-1</a:t>
            </a:r>
            <a:r>
              <a:rPr lang="zh-CN" altLang="en-US" sz="2800">
                <a:sym typeface="+mn-ea"/>
              </a:rPr>
              <a:t>是正比例函数，则</a:t>
            </a:r>
            <a:r>
              <a:rPr lang="en-US" altLang="zh-CN" sz="2800">
                <a:sym typeface="+mn-ea"/>
              </a:rPr>
              <a:t>m</a:t>
            </a:r>
            <a:r>
              <a:rPr lang="zh-CN" altLang="en-US" sz="2800">
                <a:sym typeface="+mn-ea"/>
              </a:rPr>
              <a:t>的值是</a:t>
            </a:r>
            <a:r>
              <a:rPr lang="en-US" altLang="zh-CN" sz="2800">
                <a:sym typeface="+mn-ea"/>
              </a:rPr>
              <a:t>________.</a:t>
            </a:r>
            <a:endParaRPr lang="en-US" altLang="zh-CN" sz="2800">
              <a:sym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8441690" y="3745230"/>
            <a:ext cx="68199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>
                <a:solidFill>
                  <a:srgbClr val="FF0000"/>
                </a:solidFill>
              </a:rPr>
              <a:t>-2</a:t>
            </a:r>
            <a:endParaRPr lang="en-US" altLang="zh-CN" sz="2800">
              <a:solidFill>
                <a:srgbClr val="FF0000"/>
              </a:solidFill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8441690" y="4651375"/>
            <a:ext cx="68199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>
                <a:solidFill>
                  <a:srgbClr val="FF0000"/>
                </a:solidFill>
              </a:rPr>
              <a:t>-1</a:t>
            </a:r>
            <a:endParaRPr lang="en-US" altLang="zh-CN" sz="280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7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10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9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2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五边形 3"/>
          <p:cNvSpPr/>
          <p:nvPr/>
        </p:nvSpPr>
        <p:spPr>
          <a:xfrm>
            <a:off x="95250" y="89535"/>
            <a:ext cx="2901315" cy="637540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270510" y="24130"/>
            <a:ext cx="328295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/>
              <a:t>知识点四</a:t>
            </a:r>
            <a:endParaRPr lang="zh-CN" altLang="en-US" sz="4400"/>
          </a:p>
        </p:txBody>
      </p:sp>
      <p:sp>
        <p:nvSpPr>
          <p:cNvPr id="6" name="文本框 5"/>
          <p:cNvSpPr txBox="1"/>
          <p:nvPr/>
        </p:nvSpPr>
        <p:spPr>
          <a:xfrm>
            <a:off x="3878580" y="89535"/>
            <a:ext cx="3053080" cy="76835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 sz="4400" b="1"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方法技巧</a:t>
            </a:r>
            <a:endParaRPr lang="zh-CN" altLang="en-US" sz="4400" b="1"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37515" y="1617980"/>
            <a:ext cx="10827385" cy="29845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4400" b="1"/>
              <a:t>解决此类问题需注意</a:t>
            </a:r>
            <a:r>
              <a:rPr lang="zh-CN" altLang="en-US" sz="4400" b="1"/>
              <a:t>：</a:t>
            </a:r>
            <a:endParaRPr lang="zh-CN" altLang="en-US" sz="4400" b="1"/>
          </a:p>
          <a:p>
            <a:r>
              <a:rPr lang="zh-CN" altLang="en-US" sz="3600">
                <a:solidFill>
                  <a:srgbClr val="FF0000"/>
                </a:solidFill>
              </a:rPr>
              <a:t>（</a:t>
            </a:r>
            <a:r>
              <a:rPr lang="en-US" altLang="zh-CN" sz="3600">
                <a:solidFill>
                  <a:srgbClr val="FF0000"/>
                </a:solidFill>
              </a:rPr>
              <a:t>1</a:t>
            </a:r>
            <a:r>
              <a:rPr lang="zh-CN" altLang="en-US" sz="3600">
                <a:solidFill>
                  <a:srgbClr val="FF0000"/>
                </a:solidFill>
              </a:rPr>
              <a:t>）自变量的指数为</a:t>
            </a:r>
            <a:r>
              <a:rPr lang="en-US" altLang="zh-CN" sz="3600">
                <a:solidFill>
                  <a:srgbClr val="FF0000"/>
                </a:solidFill>
              </a:rPr>
              <a:t>1</a:t>
            </a:r>
            <a:r>
              <a:rPr lang="zh-CN" altLang="en-US" sz="3600">
                <a:solidFill>
                  <a:srgbClr val="FF0000"/>
                </a:solidFill>
              </a:rPr>
              <a:t>；</a:t>
            </a:r>
            <a:endParaRPr lang="zh-CN" altLang="en-US" sz="3600">
              <a:solidFill>
                <a:srgbClr val="FF0000"/>
              </a:solidFill>
            </a:endParaRPr>
          </a:p>
          <a:p>
            <a:r>
              <a:rPr lang="zh-CN" altLang="en-US" sz="3600">
                <a:solidFill>
                  <a:srgbClr val="FF0000"/>
                </a:solidFill>
              </a:rPr>
              <a:t>（</a:t>
            </a:r>
            <a:r>
              <a:rPr lang="en-US" altLang="zh-CN" sz="3600">
                <a:solidFill>
                  <a:srgbClr val="FF0000"/>
                </a:solidFill>
              </a:rPr>
              <a:t>2</a:t>
            </a:r>
            <a:r>
              <a:rPr lang="zh-CN" altLang="en-US" sz="3600">
                <a:solidFill>
                  <a:srgbClr val="FF0000"/>
                </a:solidFill>
              </a:rPr>
              <a:t>）</a:t>
            </a:r>
            <a:r>
              <a:rPr lang="zh-CN" altLang="en-US" sz="3600">
                <a:solidFill>
                  <a:srgbClr val="FF0000"/>
                </a:solidFill>
                <a:sym typeface="+mn-ea"/>
              </a:rPr>
              <a:t>常数项为</a:t>
            </a:r>
            <a:r>
              <a:rPr lang="en-US" altLang="zh-CN" sz="3600">
                <a:solidFill>
                  <a:srgbClr val="FF0000"/>
                </a:solidFill>
              </a:rPr>
              <a:t>0</a:t>
            </a:r>
            <a:r>
              <a:rPr lang="zh-CN" altLang="en-US" sz="3600">
                <a:solidFill>
                  <a:srgbClr val="FF0000"/>
                </a:solidFill>
              </a:rPr>
              <a:t>；</a:t>
            </a:r>
            <a:endParaRPr lang="zh-CN" altLang="en-US" sz="3600">
              <a:solidFill>
                <a:srgbClr val="FF0000"/>
              </a:solidFill>
            </a:endParaRPr>
          </a:p>
          <a:p>
            <a:r>
              <a:rPr lang="zh-CN" altLang="en-US" sz="3600">
                <a:solidFill>
                  <a:srgbClr val="FF0000"/>
                </a:solidFill>
              </a:rPr>
              <a:t>（</a:t>
            </a:r>
            <a:r>
              <a:rPr lang="en-US" altLang="zh-CN" sz="3600">
                <a:solidFill>
                  <a:srgbClr val="FF0000"/>
                </a:solidFill>
              </a:rPr>
              <a:t>3</a:t>
            </a:r>
            <a:r>
              <a:rPr lang="zh-CN" altLang="en-US" sz="3600">
                <a:solidFill>
                  <a:srgbClr val="FF0000"/>
                </a:solidFill>
              </a:rPr>
              <a:t>）分母不含自变量</a:t>
            </a:r>
            <a:r>
              <a:rPr lang="en-US" altLang="zh-CN" sz="3600">
                <a:solidFill>
                  <a:srgbClr val="FF0000"/>
                </a:solidFill>
              </a:rPr>
              <a:t>x</a:t>
            </a:r>
            <a:r>
              <a:rPr lang="zh-CN" altLang="en-US" sz="3600">
                <a:solidFill>
                  <a:srgbClr val="FF0000"/>
                </a:solidFill>
              </a:rPr>
              <a:t>；</a:t>
            </a:r>
            <a:endParaRPr lang="en-US" altLang="zh-CN" sz="3600">
              <a:solidFill>
                <a:srgbClr val="FF0000"/>
              </a:solidFill>
            </a:endParaRPr>
          </a:p>
          <a:p>
            <a:r>
              <a:rPr lang="zh-CN" altLang="en-US" sz="3600">
                <a:solidFill>
                  <a:srgbClr val="FF0000"/>
                </a:solidFill>
              </a:rPr>
              <a:t>（</a:t>
            </a:r>
            <a:r>
              <a:rPr lang="en-US" altLang="zh-CN" sz="3600">
                <a:solidFill>
                  <a:srgbClr val="FF0000"/>
                </a:solidFill>
              </a:rPr>
              <a:t>4</a:t>
            </a:r>
            <a:r>
              <a:rPr lang="zh-CN" altLang="en-US" sz="3600">
                <a:solidFill>
                  <a:srgbClr val="FF0000"/>
                </a:solidFill>
              </a:rPr>
              <a:t>）</a:t>
            </a:r>
            <a:r>
              <a:rPr lang="zh-CN" altLang="en-US" sz="3600">
                <a:solidFill>
                  <a:srgbClr val="FF0000"/>
                </a:solidFill>
                <a:sym typeface="+mn-ea"/>
              </a:rPr>
              <a:t>自变量的系数不等于</a:t>
            </a:r>
            <a:r>
              <a:rPr lang="en-US" altLang="zh-CN" sz="3600">
                <a:solidFill>
                  <a:srgbClr val="FF0000"/>
                </a:solidFill>
              </a:rPr>
              <a:t>0.</a:t>
            </a:r>
            <a:endParaRPr lang="en-US" altLang="zh-CN" sz="360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五边形 3"/>
          <p:cNvSpPr/>
          <p:nvPr/>
        </p:nvSpPr>
        <p:spPr>
          <a:xfrm>
            <a:off x="95250" y="89535"/>
            <a:ext cx="2901315" cy="637540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270510" y="24130"/>
            <a:ext cx="328295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/>
              <a:t>知识点</a:t>
            </a:r>
            <a:r>
              <a:rPr lang="zh-CN" altLang="en-US" sz="4400">
                <a:sym typeface="+mn-ea"/>
              </a:rPr>
              <a:t>四</a:t>
            </a:r>
            <a:endParaRPr lang="zh-CN" altLang="en-US" sz="4400"/>
          </a:p>
        </p:txBody>
      </p:sp>
      <p:sp>
        <p:nvSpPr>
          <p:cNvPr id="2" name="文本框 1"/>
          <p:cNvSpPr txBox="1"/>
          <p:nvPr/>
        </p:nvSpPr>
        <p:spPr>
          <a:xfrm>
            <a:off x="3553460" y="85725"/>
            <a:ext cx="2921000" cy="70675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zh-CN" altLang="en-US" sz="4000" b="1">
                <a:solidFill>
                  <a:schemeClr val="accent2">
                    <a:lumMod val="75000"/>
                  </a:schemeClr>
                </a:solidFill>
                <a:effectLst>
                  <a:outerShdw blurRad="50800" dist="38100" dir="18900000" algn="bl" rotWithShape="0">
                    <a:schemeClr val="accent2">
                      <a:lumMod val="75000"/>
                      <a:alpha val="40000"/>
                    </a:schemeClr>
                  </a:outerShdw>
                </a:effectLst>
              </a:rPr>
              <a:t>变式训练</a:t>
            </a:r>
            <a:endParaRPr lang="zh-CN" altLang="en-US" sz="4000" b="1">
              <a:solidFill>
                <a:schemeClr val="accent2">
                  <a:lumMod val="75000"/>
                </a:schemeClr>
              </a:solidFill>
              <a:effectLst>
                <a:outerShdw blurRad="50800" dist="38100" dir="18900000" algn="bl" rotWithShape="0">
                  <a:schemeClr val="accent2">
                    <a:lumMod val="75000"/>
                    <a:alpha val="40000"/>
                  </a:schemeClr>
                </a:outerShdw>
              </a:effectLst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714375" y="2771140"/>
            <a:ext cx="9805035" cy="31076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>
                <a:solidFill>
                  <a:srgbClr val="FF0000"/>
                </a:solidFill>
              </a:rPr>
              <a:t>解：（</a:t>
            </a:r>
            <a:r>
              <a:rPr lang="en-US" altLang="zh-CN" sz="2800">
                <a:solidFill>
                  <a:srgbClr val="FF0000"/>
                </a:solidFill>
              </a:rPr>
              <a:t>1</a:t>
            </a:r>
            <a:r>
              <a:rPr lang="zh-CN" altLang="en-US" sz="2800">
                <a:solidFill>
                  <a:srgbClr val="FF0000"/>
                </a:solidFill>
              </a:rPr>
              <a:t>）由题意得</a:t>
            </a:r>
            <a:r>
              <a:rPr lang="en-US" altLang="zh-CN" sz="2800">
                <a:solidFill>
                  <a:srgbClr val="FF0000"/>
                </a:solidFill>
              </a:rPr>
              <a:t>m-1≠0</a:t>
            </a:r>
            <a:r>
              <a:rPr lang="zh-CN" altLang="en-US" sz="2800">
                <a:solidFill>
                  <a:srgbClr val="FF0000"/>
                </a:solidFill>
              </a:rPr>
              <a:t>且</a:t>
            </a:r>
            <a:r>
              <a:rPr lang="en-US" altLang="zh-CN" sz="2800">
                <a:solidFill>
                  <a:srgbClr val="FF0000"/>
                </a:solidFill>
              </a:rPr>
              <a:t>|m|=1</a:t>
            </a:r>
            <a:r>
              <a:rPr lang="zh-CN" altLang="en-US" sz="2800">
                <a:solidFill>
                  <a:srgbClr val="FF0000"/>
                </a:solidFill>
              </a:rPr>
              <a:t>，</a:t>
            </a:r>
            <a:endParaRPr lang="zh-CN" altLang="en-US" sz="2800">
              <a:solidFill>
                <a:srgbClr val="FF0000"/>
              </a:solidFill>
            </a:endParaRPr>
          </a:p>
          <a:p>
            <a:r>
              <a:rPr lang="zh-CN" altLang="en-US" sz="2800">
                <a:solidFill>
                  <a:srgbClr val="FF0000"/>
                </a:solidFill>
              </a:rPr>
              <a:t>                   </a:t>
            </a:r>
            <a:r>
              <a:rPr lang="en-US" altLang="zh-CN" sz="2800">
                <a:solidFill>
                  <a:srgbClr val="FF0000"/>
                </a:solidFill>
              </a:rPr>
              <a:t>∴m=-1</a:t>
            </a:r>
            <a:endParaRPr lang="en-US" altLang="zh-CN" sz="2800">
              <a:solidFill>
                <a:srgbClr val="FF0000"/>
              </a:solidFill>
            </a:endParaRPr>
          </a:p>
          <a:p>
            <a:r>
              <a:rPr lang="en-US" altLang="zh-CN" sz="2800">
                <a:solidFill>
                  <a:srgbClr val="FF0000"/>
                </a:solidFill>
              </a:rPr>
              <a:t>                  </a:t>
            </a:r>
            <a:r>
              <a:rPr lang="zh-CN" altLang="en-US" sz="2800">
                <a:solidFill>
                  <a:srgbClr val="FF0000"/>
                </a:solidFill>
              </a:rPr>
              <a:t>即当</a:t>
            </a:r>
            <a:r>
              <a:rPr lang="en-US" altLang="zh-CN" sz="2800">
                <a:solidFill>
                  <a:srgbClr val="FF0000"/>
                </a:solidFill>
              </a:rPr>
              <a:t>m=-1</a:t>
            </a:r>
            <a:r>
              <a:rPr lang="zh-CN" altLang="en-US" sz="2800">
                <a:solidFill>
                  <a:srgbClr val="FF0000"/>
                </a:solidFill>
              </a:rPr>
              <a:t>，</a:t>
            </a:r>
            <a:r>
              <a:rPr lang="en-US" altLang="zh-CN" sz="2800">
                <a:solidFill>
                  <a:srgbClr val="FF0000"/>
                </a:solidFill>
              </a:rPr>
              <a:t>n</a:t>
            </a:r>
            <a:r>
              <a:rPr lang="zh-CN" altLang="en-US" sz="2800">
                <a:solidFill>
                  <a:srgbClr val="FF0000"/>
                </a:solidFill>
              </a:rPr>
              <a:t>为任何数时，</a:t>
            </a:r>
            <a:r>
              <a:rPr lang="en-US" altLang="zh-CN" sz="2800">
                <a:solidFill>
                  <a:srgbClr val="FF0000"/>
                </a:solidFill>
                <a:sym typeface="+mn-ea"/>
              </a:rPr>
              <a:t>y</a:t>
            </a:r>
            <a:r>
              <a:rPr lang="zh-CN" altLang="en-US" sz="2800">
                <a:solidFill>
                  <a:srgbClr val="FF0000"/>
                </a:solidFill>
                <a:sym typeface="+mn-ea"/>
              </a:rPr>
              <a:t>是</a:t>
            </a:r>
            <a:r>
              <a:rPr lang="en-US" altLang="zh-CN" sz="2800">
                <a:solidFill>
                  <a:srgbClr val="FF0000"/>
                </a:solidFill>
                <a:sym typeface="+mn-ea"/>
              </a:rPr>
              <a:t>x</a:t>
            </a:r>
            <a:r>
              <a:rPr lang="zh-CN" altLang="en-US" sz="2800">
                <a:solidFill>
                  <a:srgbClr val="FF0000"/>
                </a:solidFill>
                <a:sym typeface="+mn-ea"/>
              </a:rPr>
              <a:t>的一次函数</a:t>
            </a:r>
            <a:r>
              <a:rPr lang="en-US" altLang="zh-CN" sz="2800">
                <a:solidFill>
                  <a:srgbClr val="FF0000"/>
                </a:solidFill>
                <a:sym typeface="+mn-ea"/>
              </a:rPr>
              <a:t>.</a:t>
            </a:r>
            <a:endParaRPr lang="zh-CN" altLang="en-US" sz="2800">
              <a:solidFill>
                <a:srgbClr val="FF0000"/>
              </a:solidFill>
              <a:sym typeface="+mn-ea"/>
            </a:endParaRPr>
          </a:p>
          <a:p>
            <a:r>
              <a:rPr lang="zh-CN" altLang="en-US" sz="2800">
                <a:solidFill>
                  <a:srgbClr val="FF0000"/>
                </a:solidFill>
                <a:sym typeface="+mn-ea"/>
              </a:rPr>
              <a:t>       （</a:t>
            </a:r>
            <a:r>
              <a:rPr lang="en-US" altLang="zh-CN" sz="2800">
                <a:solidFill>
                  <a:srgbClr val="FF0000"/>
                </a:solidFill>
                <a:sym typeface="+mn-ea"/>
              </a:rPr>
              <a:t>2</a:t>
            </a:r>
            <a:r>
              <a:rPr lang="zh-CN" altLang="en-US" sz="2800">
                <a:solidFill>
                  <a:srgbClr val="FF0000"/>
                </a:solidFill>
                <a:sym typeface="+mn-ea"/>
              </a:rPr>
              <a:t>）由题意得</a:t>
            </a:r>
            <a:r>
              <a:rPr lang="en-US" altLang="zh-CN" sz="2800">
                <a:solidFill>
                  <a:srgbClr val="FF0000"/>
                </a:solidFill>
                <a:sym typeface="+mn-ea"/>
              </a:rPr>
              <a:t>m-1≠0</a:t>
            </a:r>
            <a:r>
              <a:rPr lang="zh-CN" altLang="en-US" sz="2800">
                <a:solidFill>
                  <a:srgbClr val="FF0000"/>
                </a:solidFill>
                <a:sym typeface="+mn-ea"/>
              </a:rPr>
              <a:t>，</a:t>
            </a:r>
            <a:r>
              <a:rPr lang="en-US" altLang="zh-CN" sz="2800">
                <a:solidFill>
                  <a:srgbClr val="FF0000"/>
                </a:solidFill>
                <a:sym typeface="+mn-ea"/>
              </a:rPr>
              <a:t>|m|=1</a:t>
            </a:r>
            <a:r>
              <a:rPr lang="zh-CN" altLang="en-US" sz="2800">
                <a:solidFill>
                  <a:srgbClr val="FF0000"/>
                </a:solidFill>
                <a:sym typeface="+mn-ea"/>
              </a:rPr>
              <a:t>，</a:t>
            </a:r>
            <a:r>
              <a:rPr lang="en-US" altLang="zh-CN" sz="2800">
                <a:solidFill>
                  <a:srgbClr val="FF0000"/>
                </a:solidFill>
                <a:sym typeface="+mn-ea"/>
              </a:rPr>
              <a:t>m+n=0</a:t>
            </a:r>
            <a:r>
              <a:rPr lang="zh-CN" altLang="en-US" sz="2800">
                <a:solidFill>
                  <a:srgbClr val="FF0000"/>
                </a:solidFill>
                <a:sym typeface="+mn-ea"/>
              </a:rPr>
              <a:t>，</a:t>
            </a:r>
            <a:endParaRPr lang="zh-CN" altLang="en-US" sz="2800">
              <a:solidFill>
                <a:srgbClr val="FF0000"/>
              </a:solidFill>
            </a:endParaRPr>
          </a:p>
          <a:p>
            <a:r>
              <a:rPr lang="zh-CN" altLang="en-US" sz="2800">
                <a:solidFill>
                  <a:srgbClr val="FF0000"/>
                </a:solidFill>
                <a:sym typeface="+mn-ea"/>
              </a:rPr>
              <a:t>                   </a:t>
            </a:r>
            <a:r>
              <a:rPr lang="en-US" altLang="zh-CN" sz="2800">
                <a:solidFill>
                  <a:srgbClr val="FF0000"/>
                </a:solidFill>
                <a:sym typeface="+mn-ea"/>
              </a:rPr>
              <a:t>∴m=-1</a:t>
            </a:r>
            <a:r>
              <a:rPr lang="zh-CN" altLang="en-US" sz="2800">
                <a:solidFill>
                  <a:srgbClr val="FF0000"/>
                </a:solidFill>
                <a:sym typeface="+mn-ea"/>
              </a:rPr>
              <a:t>，</a:t>
            </a:r>
            <a:r>
              <a:rPr lang="en-US" altLang="zh-CN" sz="2800">
                <a:solidFill>
                  <a:srgbClr val="FF0000"/>
                </a:solidFill>
                <a:sym typeface="+mn-ea"/>
              </a:rPr>
              <a:t>n=1</a:t>
            </a:r>
            <a:endParaRPr lang="en-US" altLang="zh-CN" sz="2800">
              <a:solidFill>
                <a:srgbClr val="FF0000"/>
              </a:solidFill>
            </a:endParaRPr>
          </a:p>
          <a:p>
            <a:r>
              <a:rPr lang="en-US" altLang="zh-CN" sz="2800">
                <a:solidFill>
                  <a:srgbClr val="FF0000"/>
                </a:solidFill>
                <a:sym typeface="+mn-ea"/>
              </a:rPr>
              <a:t>                  </a:t>
            </a:r>
            <a:r>
              <a:rPr lang="zh-CN" altLang="en-US" sz="2800">
                <a:solidFill>
                  <a:srgbClr val="FF0000"/>
                </a:solidFill>
                <a:sym typeface="+mn-ea"/>
              </a:rPr>
              <a:t>即当</a:t>
            </a:r>
            <a:r>
              <a:rPr lang="en-US" altLang="zh-CN" sz="2800">
                <a:solidFill>
                  <a:srgbClr val="FF0000"/>
                </a:solidFill>
                <a:sym typeface="+mn-ea"/>
              </a:rPr>
              <a:t>m=-1</a:t>
            </a:r>
            <a:r>
              <a:rPr lang="zh-CN" altLang="en-US" sz="2800">
                <a:solidFill>
                  <a:srgbClr val="FF0000"/>
                </a:solidFill>
                <a:sym typeface="+mn-ea"/>
              </a:rPr>
              <a:t>，</a:t>
            </a:r>
            <a:r>
              <a:rPr lang="en-US" altLang="zh-CN" sz="2800">
                <a:solidFill>
                  <a:srgbClr val="FF0000"/>
                </a:solidFill>
                <a:sym typeface="+mn-ea"/>
              </a:rPr>
              <a:t>n=1</a:t>
            </a:r>
            <a:r>
              <a:rPr lang="zh-CN" altLang="en-US" sz="2800">
                <a:solidFill>
                  <a:srgbClr val="FF0000"/>
                </a:solidFill>
                <a:sym typeface="+mn-ea"/>
              </a:rPr>
              <a:t>时，</a:t>
            </a:r>
            <a:r>
              <a:rPr lang="en-US" altLang="zh-CN" sz="2800">
                <a:solidFill>
                  <a:srgbClr val="FF0000"/>
                </a:solidFill>
                <a:sym typeface="+mn-ea"/>
              </a:rPr>
              <a:t>y</a:t>
            </a:r>
            <a:r>
              <a:rPr lang="zh-CN" altLang="en-US" sz="2800">
                <a:solidFill>
                  <a:srgbClr val="FF0000"/>
                </a:solidFill>
                <a:sym typeface="+mn-ea"/>
              </a:rPr>
              <a:t>是</a:t>
            </a:r>
            <a:r>
              <a:rPr lang="en-US" altLang="zh-CN" sz="2800">
                <a:solidFill>
                  <a:srgbClr val="FF0000"/>
                </a:solidFill>
                <a:sym typeface="+mn-ea"/>
              </a:rPr>
              <a:t>x</a:t>
            </a:r>
            <a:r>
              <a:rPr lang="zh-CN" altLang="en-US" sz="2800">
                <a:solidFill>
                  <a:srgbClr val="FF0000"/>
                </a:solidFill>
                <a:sym typeface="+mn-ea"/>
              </a:rPr>
              <a:t>的正比例函数</a:t>
            </a:r>
            <a:r>
              <a:rPr lang="en-US" altLang="zh-CN" sz="2800">
                <a:solidFill>
                  <a:srgbClr val="FF0000"/>
                </a:solidFill>
                <a:sym typeface="+mn-ea"/>
              </a:rPr>
              <a:t>.</a:t>
            </a:r>
            <a:endParaRPr lang="zh-CN" altLang="en-US" sz="2800">
              <a:solidFill>
                <a:srgbClr val="FF0000"/>
              </a:solidFill>
              <a:sym typeface="+mn-ea"/>
            </a:endParaRPr>
          </a:p>
          <a:p>
            <a:endParaRPr lang="zh-CN" altLang="en-US" sz="2800">
              <a:solidFill>
                <a:srgbClr val="FF0000"/>
              </a:solidFill>
              <a:sym typeface="+mn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65455" y="1212850"/>
            <a:ext cx="8312150" cy="1383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>
                <a:sym typeface="+mn-ea"/>
              </a:rPr>
              <a:t>变式</a:t>
            </a:r>
            <a:r>
              <a:rPr lang="en-US" altLang="zh-CN" sz="2800">
                <a:sym typeface="+mn-ea"/>
              </a:rPr>
              <a:t>     </a:t>
            </a:r>
            <a:r>
              <a:rPr lang="zh-CN" altLang="en-US" sz="2800">
                <a:sym typeface="+mn-ea"/>
              </a:rPr>
              <a:t>已知函数</a:t>
            </a:r>
            <a:r>
              <a:rPr lang="en-US" altLang="zh-CN" sz="2800">
                <a:sym typeface="+mn-ea"/>
              </a:rPr>
              <a:t>y=(m-1)x</a:t>
            </a:r>
            <a:r>
              <a:rPr lang="en-US" altLang="zh-CN" sz="2800" baseline="30000">
                <a:sym typeface="+mn-ea"/>
              </a:rPr>
              <a:t>|m|</a:t>
            </a:r>
            <a:r>
              <a:rPr lang="en-US" altLang="zh-CN" sz="2800">
                <a:sym typeface="+mn-ea"/>
              </a:rPr>
              <a:t>+m+n.</a:t>
            </a:r>
            <a:endParaRPr lang="en-US" altLang="zh-CN" sz="2800">
              <a:sym typeface="+mn-ea"/>
            </a:endParaRPr>
          </a:p>
          <a:p>
            <a:r>
              <a:rPr lang="en-US" altLang="zh-CN" sz="2800">
                <a:sym typeface="+mn-ea"/>
              </a:rPr>
              <a:t>(1)</a:t>
            </a:r>
            <a:r>
              <a:rPr lang="zh-CN" altLang="en-US" sz="2800">
                <a:sym typeface="+mn-ea"/>
              </a:rPr>
              <a:t>当</a:t>
            </a:r>
            <a:r>
              <a:rPr lang="en-US" altLang="zh-CN" sz="2800">
                <a:sym typeface="+mn-ea"/>
              </a:rPr>
              <a:t>m,n</a:t>
            </a:r>
            <a:r>
              <a:rPr lang="zh-CN" altLang="en-US" sz="2800">
                <a:sym typeface="+mn-ea"/>
              </a:rPr>
              <a:t>满足什么条件是，</a:t>
            </a:r>
            <a:r>
              <a:rPr lang="en-US" altLang="zh-CN" sz="2800">
                <a:sym typeface="+mn-ea"/>
              </a:rPr>
              <a:t>y</a:t>
            </a:r>
            <a:r>
              <a:rPr lang="zh-CN" altLang="en-US" sz="2800">
                <a:sym typeface="+mn-ea"/>
              </a:rPr>
              <a:t>是</a:t>
            </a:r>
            <a:r>
              <a:rPr lang="en-US" altLang="zh-CN" sz="2800">
                <a:sym typeface="+mn-ea"/>
              </a:rPr>
              <a:t>x</a:t>
            </a:r>
            <a:r>
              <a:rPr lang="zh-CN" altLang="en-US" sz="2800">
                <a:sym typeface="+mn-ea"/>
              </a:rPr>
              <a:t>的一次函数？</a:t>
            </a:r>
            <a:endParaRPr lang="zh-CN" altLang="en-US" sz="2800">
              <a:sym typeface="+mn-ea"/>
            </a:endParaRPr>
          </a:p>
          <a:p>
            <a:r>
              <a:rPr lang="en-US" altLang="zh-CN" sz="2800">
                <a:sym typeface="+mn-ea"/>
              </a:rPr>
              <a:t>(2)</a:t>
            </a:r>
            <a:r>
              <a:rPr lang="zh-CN" altLang="en-US" sz="2800">
                <a:sym typeface="+mn-ea"/>
              </a:rPr>
              <a:t>当</a:t>
            </a:r>
            <a:r>
              <a:rPr lang="en-US" altLang="zh-CN" sz="2800">
                <a:sym typeface="+mn-ea"/>
              </a:rPr>
              <a:t>m,n</a:t>
            </a:r>
            <a:r>
              <a:rPr lang="zh-CN" altLang="en-US" sz="2800">
                <a:sym typeface="+mn-ea"/>
              </a:rPr>
              <a:t>满足什么条件是，</a:t>
            </a:r>
            <a:r>
              <a:rPr lang="en-US" altLang="zh-CN" sz="2800">
                <a:sym typeface="+mn-ea"/>
              </a:rPr>
              <a:t>y</a:t>
            </a:r>
            <a:r>
              <a:rPr lang="zh-CN" altLang="en-US" sz="2800">
                <a:sym typeface="+mn-ea"/>
              </a:rPr>
              <a:t>是</a:t>
            </a:r>
            <a:r>
              <a:rPr lang="en-US" altLang="zh-CN" sz="2800">
                <a:sym typeface="+mn-ea"/>
              </a:rPr>
              <a:t>x</a:t>
            </a:r>
            <a:r>
              <a:rPr lang="zh-CN" altLang="en-US" sz="2800">
                <a:sym typeface="+mn-ea"/>
              </a:rPr>
              <a:t>的正比例函数？</a:t>
            </a:r>
            <a:endParaRPr lang="en-US" altLang="zh-CN" sz="2800">
              <a:sym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0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五边形 3"/>
          <p:cNvSpPr/>
          <p:nvPr/>
        </p:nvSpPr>
        <p:spPr>
          <a:xfrm>
            <a:off x="95250" y="89535"/>
            <a:ext cx="2901315" cy="637540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270510" y="24130"/>
            <a:ext cx="328295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/>
              <a:t>知识点五</a:t>
            </a:r>
            <a:endParaRPr lang="zh-CN" altLang="en-US" sz="4400"/>
          </a:p>
        </p:txBody>
      </p:sp>
      <p:sp>
        <p:nvSpPr>
          <p:cNvPr id="6" name="文本框 5"/>
          <p:cNvSpPr txBox="1"/>
          <p:nvPr/>
        </p:nvSpPr>
        <p:spPr>
          <a:xfrm>
            <a:off x="3667760" y="89535"/>
            <a:ext cx="305308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/>
              <a:t>函数的图象</a:t>
            </a:r>
            <a:endParaRPr lang="zh-CN" altLang="en-US" sz="4400" b="1"/>
          </a:p>
        </p:txBody>
      </p:sp>
      <p:sp>
        <p:nvSpPr>
          <p:cNvPr id="7" name="文本框 6"/>
          <p:cNvSpPr txBox="1"/>
          <p:nvPr/>
        </p:nvSpPr>
        <p:spPr>
          <a:xfrm>
            <a:off x="270510" y="857885"/>
            <a:ext cx="11964670" cy="2368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>
                <a:solidFill>
                  <a:schemeClr val="bg2">
                    <a:lumMod val="10000"/>
                  </a:schemeClr>
                </a:solidFill>
              </a:rPr>
              <a:t>要点：</a:t>
            </a:r>
            <a:endParaRPr lang="zh-CN" altLang="en-US" sz="2800">
              <a:solidFill>
                <a:srgbClr val="FF0000"/>
              </a:solidFill>
            </a:endParaRPr>
          </a:p>
          <a:p>
            <a:r>
              <a:rPr lang="zh-CN" altLang="en-US" sz="2800">
                <a:solidFill>
                  <a:srgbClr val="FF0000"/>
                </a:solidFill>
              </a:rPr>
              <a:t>（</a:t>
            </a:r>
            <a:r>
              <a:rPr lang="en-US" altLang="zh-CN" sz="2800">
                <a:solidFill>
                  <a:srgbClr val="FF0000"/>
                </a:solidFill>
              </a:rPr>
              <a:t>1</a:t>
            </a:r>
            <a:r>
              <a:rPr lang="zh-CN" altLang="en-US" sz="2800">
                <a:solidFill>
                  <a:srgbClr val="FF0000"/>
                </a:solidFill>
              </a:rPr>
              <a:t>）函数图象上的任意点</a:t>
            </a:r>
            <a:r>
              <a:rPr lang="en-US" altLang="zh-CN" sz="2800">
                <a:solidFill>
                  <a:srgbClr val="FF0000"/>
                </a:solidFill>
              </a:rPr>
              <a:t>P(x,y)</a:t>
            </a:r>
            <a:r>
              <a:rPr lang="zh-CN" altLang="en-US" sz="2800">
                <a:solidFill>
                  <a:srgbClr val="FF0000"/>
                </a:solidFill>
              </a:rPr>
              <a:t>中的</a:t>
            </a:r>
            <a:r>
              <a:rPr lang="en-US" altLang="zh-CN" sz="2800">
                <a:solidFill>
                  <a:srgbClr val="FF0000"/>
                </a:solidFill>
              </a:rPr>
              <a:t>x,y</a:t>
            </a:r>
            <a:r>
              <a:rPr lang="zh-CN" altLang="en-US" sz="2800">
                <a:solidFill>
                  <a:srgbClr val="FF0000"/>
                </a:solidFill>
              </a:rPr>
              <a:t>满足函数关系式；</a:t>
            </a:r>
            <a:endParaRPr lang="zh-CN" altLang="en-US" sz="2800">
              <a:solidFill>
                <a:srgbClr val="FF0000"/>
              </a:solidFill>
            </a:endParaRPr>
          </a:p>
          <a:p>
            <a:r>
              <a:rPr lang="zh-CN" altLang="en-US" sz="2800">
                <a:solidFill>
                  <a:srgbClr val="FF0000"/>
                </a:solidFill>
              </a:rPr>
              <a:t>（</a:t>
            </a:r>
            <a:r>
              <a:rPr lang="en-US" altLang="zh-CN" sz="2800">
                <a:solidFill>
                  <a:srgbClr val="FF0000"/>
                </a:solidFill>
              </a:rPr>
              <a:t>2</a:t>
            </a:r>
            <a:r>
              <a:rPr lang="zh-CN" altLang="en-US" sz="2800">
                <a:solidFill>
                  <a:srgbClr val="FF0000"/>
                </a:solidFill>
              </a:rPr>
              <a:t>）满足函数关系式的任意一对（</a:t>
            </a:r>
            <a:r>
              <a:rPr lang="en-US" altLang="zh-CN" sz="2800">
                <a:solidFill>
                  <a:srgbClr val="FF0000"/>
                </a:solidFill>
              </a:rPr>
              <a:t>x,y</a:t>
            </a:r>
            <a:r>
              <a:rPr lang="zh-CN" altLang="en-US" sz="2800">
                <a:solidFill>
                  <a:srgbClr val="FF0000"/>
                </a:solidFill>
              </a:rPr>
              <a:t>）的值所对应的点一定在该函数图像上；</a:t>
            </a:r>
            <a:endParaRPr lang="zh-CN" altLang="en-US" sz="2800">
              <a:solidFill>
                <a:srgbClr val="FF0000"/>
              </a:solidFill>
            </a:endParaRPr>
          </a:p>
          <a:p>
            <a:r>
              <a:rPr lang="zh-CN" altLang="en-US" sz="2800">
                <a:solidFill>
                  <a:srgbClr val="FF0000"/>
                </a:solidFill>
              </a:rPr>
              <a:t>（</a:t>
            </a:r>
            <a:r>
              <a:rPr lang="en-US" altLang="zh-CN" sz="2800">
                <a:solidFill>
                  <a:srgbClr val="FF0000"/>
                </a:solidFill>
              </a:rPr>
              <a:t>3</a:t>
            </a:r>
            <a:r>
              <a:rPr lang="zh-CN" altLang="en-US" sz="2800">
                <a:solidFill>
                  <a:srgbClr val="FF0000"/>
                </a:solidFill>
              </a:rPr>
              <a:t>）利用描点法画出函数图象，步骤：列表、描点、连线</a:t>
            </a:r>
            <a:endParaRPr lang="zh-CN" altLang="en-US" sz="2800">
              <a:solidFill>
                <a:srgbClr val="FF0000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70510" y="3339465"/>
            <a:ext cx="11301095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/>
              <a:t>例</a:t>
            </a:r>
            <a:r>
              <a:rPr lang="en-US" altLang="zh-CN" sz="2800"/>
              <a:t>1</a:t>
            </a:r>
            <a:r>
              <a:rPr lang="zh-CN" altLang="en-US" sz="2800"/>
              <a:t>   已知点</a:t>
            </a:r>
            <a:r>
              <a:rPr lang="en-US" altLang="zh-CN" sz="2800"/>
              <a:t>A</a:t>
            </a:r>
            <a:r>
              <a:rPr lang="zh-CN" altLang="en-US" sz="2800"/>
              <a:t>（</a:t>
            </a:r>
            <a:r>
              <a:rPr lang="en-US" altLang="zh-CN" sz="2800"/>
              <a:t>m,1</a:t>
            </a:r>
            <a:r>
              <a:rPr lang="zh-CN" altLang="en-US" sz="2800"/>
              <a:t>）在一次函数</a:t>
            </a:r>
            <a:r>
              <a:rPr lang="en-US" altLang="zh-CN" sz="2800"/>
              <a:t>y=3x-2</a:t>
            </a:r>
            <a:r>
              <a:rPr lang="zh-CN" altLang="en-US" sz="2800"/>
              <a:t>的函数图象是上，则</a:t>
            </a:r>
            <a:r>
              <a:rPr lang="en-US" altLang="zh-CN" sz="2800"/>
              <a:t>m</a:t>
            </a:r>
            <a:r>
              <a:rPr lang="zh-CN" altLang="en-US" sz="2800"/>
              <a:t>的值</a:t>
            </a:r>
            <a:r>
              <a:rPr lang="en-US" altLang="zh-CN" sz="2800"/>
              <a:t>______.</a:t>
            </a:r>
            <a:r>
              <a:rPr lang="zh-CN" altLang="en-US" sz="2800"/>
              <a:t>   </a:t>
            </a:r>
            <a:endParaRPr lang="en-US" altLang="zh-CN" sz="2800"/>
          </a:p>
        </p:txBody>
      </p:sp>
      <p:sp>
        <p:nvSpPr>
          <p:cNvPr id="9" name="文本框 8"/>
          <p:cNvSpPr txBox="1"/>
          <p:nvPr/>
        </p:nvSpPr>
        <p:spPr>
          <a:xfrm>
            <a:off x="270510" y="4610735"/>
            <a:ext cx="11737975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>
                <a:sym typeface="+mn-ea"/>
              </a:rPr>
              <a:t>例</a:t>
            </a:r>
            <a:r>
              <a:rPr lang="en-US" altLang="zh-CN" sz="2800">
                <a:sym typeface="+mn-ea"/>
              </a:rPr>
              <a:t>2    </a:t>
            </a:r>
            <a:r>
              <a:rPr lang="zh-CN" altLang="zh-CN" sz="2800">
                <a:sym typeface="+mn-ea"/>
              </a:rPr>
              <a:t>已知一次函数</a:t>
            </a:r>
            <a:r>
              <a:rPr lang="en-US" altLang="zh-CN" sz="2800">
                <a:sym typeface="+mn-ea"/>
              </a:rPr>
              <a:t>y=kx-2</a:t>
            </a:r>
            <a:r>
              <a:rPr lang="zh-CN" altLang="en-US" sz="2800">
                <a:sym typeface="+mn-ea"/>
              </a:rPr>
              <a:t>经过点（</a:t>
            </a:r>
            <a:r>
              <a:rPr lang="en-US" altLang="zh-CN" sz="2800">
                <a:sym typeface="+mn-ea"/>
              </a:rPr>
              <a:t>6,4</a:t>
            </a:r>
            <a:r>
              <a:rPr lang="zh-CN" altLang="en-US" sz="2800">
                <a:sym typeface="+mn-ea"/>
              </a:rPr>
              <a:t>）</a:t>
            </a:r>
            <a:r>
              <a:rPr lang="en-US" altLang="zh-CN" sz="2800">
                <a:sym typeface="+mn-ea"/>
              </a:rPr>
              <a:t> </a:t>
            </a:r>
            <a:r>
              <a:rPr lang="zh-CN" altLang="en-US" sz="2800">
                <a:sym typeface="+mn-ea"/>
              </a:rPr>
              <a:t>，则一次函数的解析式为</a:t>
            </a:r>
            <a:r>
              <a:rPr lang="en-US" altLang="zh-CN" sz="2800">
                <a:sym typeface="+mn-ea"/>
              </a:rPr>
              <a:t>________. </a:t>
            </a:r>
            <a:endParaRPr lang="zh-CN" altLang="en-US" sz="2800"/>
          </a:p>
        </p:txBody>
      </p:sp>
      <p:sp>
        <p:nvSpPr>
          <p:cNvPr id="10" name="文本框 9"/>
          <p:cNvSpPr txBox="1"/>
          <p:nvPr/>
        </p:nvSpPr>
        <p:spPr>
          <a:xfrm>
            <a:off x="778510" y="3770630"/>
            <a:ext cx="68199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>
                <a:solidFill>
                  <a:srgbClr val="FF0000"/>
                </a:solidFill>
              </a:rPr>
              <a:t>1</a:t>
            </a:r>
            <a:endParaRPr lang="en-US" altLang="zh-CN" sz="2800">
              <a:solidFill>
                <a:srgbClr val="FF0000"/>
              </a:solidFill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09575" y="5041900"/>
            <a:ext cx="227203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>
                <a:solidFill>
                  <a:srgbClr val="FF0000"/>
                </a:solidFill>
              </a:rPr>
              <a:t>y=x-2</a:t>
            </a:r>
            <a:endParaRPr lang="en-US" altLang="zh-CN" sz="280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7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10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9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2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五边形 3"/>
          <p:cNvSpPr/>
          <p:nvPr/>
        </p:nvSpPr>
        <p:spPr>
          <a:xfrm>
            <a:off x="95250" y="89535"/>
            <a:ext cx="2901315" cy="637540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270510" y="24130"/>
            <a:ext cx="328295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/>
              <a:t>知识点五</a:t>
            </a:r>
            <a:endParaRPr lang="zh-CN" altLang="en-US" sz="4400"/>
          </a:p>
        </p:txBody>
      </p:sp>
      <p:sp>
        <p:nvSpPr>
          <p:cNvPr id="6" name="文本框 5"/>
          <p:cNvSpPr txBox="1"/>
          <p:nvPr/>
        </p:nvSpPr>
        <p:spPr>
          <a:xfrm>
            <a:off x="3878580" y="89535"/>
            <a:ext cx="3053080" cy="76835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 sz="4400" b="1"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方法技巧</a:t>
            </a:r>
            <a:endParaRPr lang="zh-CN" altLang="en-US" sz="4400" b="1"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37515" y="1617980"/>
            <a:ext cx="10827385" cy="23069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>
                <a:solidFill>
                  <a:srgbClr val="FF0000"/>
                </a:solidFill>
                <a:sym typeface="+mn-ea"/>
              </a:rPr>
              <a:t>当遇到这两种情况时，只需把点的坐标代入函数关系式中，求出未知数即可。</a:t>
            </a:r>
            <a:endParaRPr lang="zh-CN" altLang="en-US" sz="3600">
              <a:solidFill>
                <a:srgbClr val="FF0000"/>
              </a:solidFill>
              <a:sym typeface="+mn-ea"/>
            </a:endParaRPr>
          </a:p>
          <a:p>
            <a:r>
              <a:rPr lang="zh-CN" altLang="en-US" sz="3600">
                <a:solidFill>
                  <a:srgbClr val="FF0000"/>
                </a:solidFill>
                <a:sym typeface="+mn-ea"/>
              </a:rPr>
              <a:t>（</a:t>
            </a:r>
            <a:r>
              <a:rPr lang="en-US" altLang="zh-CN" sz="3600">
                <a:solidFill>
                  <a:srgbClr val="FF0000"/>
                </a:solidFill>
                <a:sym typeface="+mn-ea"/>
              </a:rPr>
              <a:t>1</a:t>
            </a:r>
            <a:r>
              <a:rPr lang="zh-CN" altLang="en-US" sz="3600">
                <a:solidFill>
                  <a:srgbClr val="FF0000"/>
                </a:solidFill>
                <a:sym typeface="+mn-ea"/>
              </a:rPr>
              <a:t>）点在一次函数图像上；</a:t>
            </a:r>
            <a:endParaRPr lang="zh-CN" altLang="en-US" sz="3600">
              <a:solidFill>
                <a:srgbClr val="FF0000"/>
              </a:solidFill>
            </a:endParaRPr>
          </a:p>
          <a:p>
            <a:r>
              <a:rPr lang="zh-CN" altLang="en-US" sz="3600">
                <a:solidFill>
                  <a:srgbClr val="FF0000"/>
                </a:solidFill>
                <a:sym typeface="+mn-ea"/>
              </a:rPr>
              <a:t>（</a:t>
            </a:r>
            <a:r>
              <a:rPr lang="en-US" altLang="zh-CN" sz="3600">
                <a:solidFill>
                  <a:srgbClr val="FF0000"/>
                </a:solidFill>
                <a:sym typeface="+mn-ea"/>
              </a:rPr>
              <a:t>2</a:t>
            </a:r>
            <a:r>
              <a:rPr lang="zh-CN" altLang="en-US" sz="3600">
                <a:solidFill>
                  <a:srgbClr val="FF0000"/>
                </a:solidFill>
                <a:sym typeface="+mn-ea"/>
              </a:rPr>
              <a:t>）一次函数图像经过一点</a:t>
            </a:r>
            <a:r>
              <a:rPr lang="en-US" altLang="zh-CN" sz="3600">
                <a:solidFill>
                  <a:srgbClr val="FF0000"/>
                </a:solidFill>
                <a:sym typeface="+mn-ea"/>
              </a:rPr>
              <a:t>.</a:t>
            </a:r>
            <a:endParaRPr lang="en-US" altLang="zh-CN" sz="3600">
              <a:solidFill>
                <a:srgbClr val="FF0000"/>
              </a:solidFill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五边形 3"/>
          <p:cNvSpPr/>
          <p:nvPr/>
        </p:nvSpPr>
        <p:spPr>
          <a:xfrm>
            <a:off x="95250" y="89535"/>
            <a:ext cx="2901315" cy="637540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270510" y="24130"/>
            <a:ext cx="328295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/>
              <a:t>知识点五</a:t>
            </a:r>
            <a:endParaRPr lang="zh-CN" altLang="en-US" sz="4400"/>
          </a:p>
        </p:txBody>
      </p:sp>
      <p:sp>
        <p:nvSpPr>
          <p:cNvPr id="8" name="文本框 7"/>
          <p:cNvSpPr txBox="1"/>
          <p:nvPr/>
        </p:nvSpPr>
        <p:spPr>
          <a:xfrm>
            <a:off x="95250" y="1017270"/>
            <a:ext cx="11950065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2800"/>
              <a:t>变式</a:t>
            </a:r>
            <a:r>
              <a:rPr lang="en-US" altLang="zh-CN" sz="2800"/>
              <a:t>1</a:t>
            </a:r>
            <a:r>
              <a:rPr lang="zh-CN" altLang="en-US" sz="2800"/>
              <a:t>    已知函数</a:t>
            </a:r>
            <a:r>
              <a:rPr lang="en-US" altLang="zh-CN" sz="2800"/>
              <a:t>y=-3x+b</a:t>
            </a:r>
            <a:r>
              <a:rPr lang="zh-CN" altLang="en-US" sz="2800"/>
              <a:t>的图象经过（</a:t>
            </a:r>
            <a:r>
              <a:rPr lang="en-US" altLang="zh-CN" sz="2800"/>
              <a:t>1</a:t>
            </a:r>
            <a:r>
              <a:rPr lang="zh-CN" altLang="en-US" sz="2800"/>
              <a:t>，</a:t>
            </a:r>
            <a:r>
              <a:rPr lang="en-US" altLang="zh-CN" sz="2800"/>
              <a:t>-2</a:t>
            </a:r>
            <a:r>
              <a:rPr lang="zh-CN" altLang="en-US" sz="2800"/>
              <a:t>）和（</a:t>
            </a:r>
            <a:r>
              <a:rPr lang="en-US" altLang="zh-CN" sz="2800"/>
              <a:t>a,-5</a:t>
            </a:r>
            <a:r>
              <a:rPr lang="zh-CN" altLang="en-US" sz="2800"/>
              <a:t>），则</a:t>
            </a:r>
            <a:r>
              <a:rPr lang="en-US" altLang="zh-CN" sz="2800"/>
              <a:t>a=______.</a:t>
            </a:r>
            <a:r>
              <a:rPr lang="zh-CN" altLang="en-US" sz="2800"/>
              <a:t>    </a:t>
            </a:r>
            <a:endParaRPr lang="zh-CN" altLang="en-US" sz="2800"/>
          </a:p>
        </p:txBody>
      </p:sp>
      <p:sp>
        <p:nvSpPr>
          <p:cNvPr id="2" name="文本框 1"/>
          <p:cNvSpPr txBox="1"/>
          <p:nvPr/>
        </p:nvSpPr>
        <p:spPr>
          <a:xfrm>
            <a:off x="3553460" y="85725"/>
            <a:ext cx="2921000" cy="70675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zh-CN" altLang="en-US" sz="4000" b="1">
                <a:solidFill>
                  <a:schemeClr val="accent2">
                    <a:lumMod val="75000"/>
                  </a:schemeClr>
                </a:solidFill>
                <a:effectLst>
                  <a:outerShdw blurRad="50800" dist="38100" dir="18900000" algn="bl" rotWithShape="0">
                    <a:schemeClr val="accent2">
                      <a:lumMod val="75000"/>
                      <a:alpha val="40000"/>
                    </a:schemeClr>
                  </a:outerShdw>
                </a:effectLst>
              </a:rPr>
              <a:t>变式训练</a:t>
            </a:r>
            <a:endParaRPr lang="zh-CN" altLang="en-US" sz="4000" b="1">
              <a:solidFill>
                <a:schemeClr val="accent2">
                  <a:lumMod val="75000"/>
                </a:schemeClr>
              </a:solidFill>
              <a:effectLst>
                <a:outerShdw blurRad="50800" dist="38100" dir="18900000" algn="bl" rotWithShape="0">
                  <a:schemeClr val="accent2">
                    <a:lumMod val="75000"/>
                    <a:alpha val="40000"/>
                  </a:schemeClr>
                </a:outerShdw>
              </a:effectLst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0567670" y="1125220"/>
            <a:ext cx="68199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>
                <a:solidFill>
                  <a:srgbClr val="FF0000"/>
                </a:solidFill>
              </a:rPr>
              <a:t>2</a:t>
            </a:r>
            <a:endParaRPr lang="en-US" altLang="zh-CN" sz="2800">
              <a:solidFill>
                <a:srgbClr val="FF0000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95250" y="2112645"/>
            <a:ext cx="831215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>
                <a:sym typeface="+mn-ea"/>
              </a:rPr>
              <a:t>变式</a:t>
            </a:r>
            <a:r>
              <a:rPr lang="en-US" altLang="zh-CN" sz="2800">
                <a:sym typeface="+mn-ea"/>
              </a:rPr>
              <a:t>2  </a:t>
            </a:r>
            <a:r>
              <a:rPr lang="zh-CN" altLang="en-US" sz="2800">
                <a:sym typeface="+mn-ea"/>
              </a:rPr>
              <a:t>作出一次函数</a:t>
            </a:r>
            <a:r>
              <a:rPr lang="en-US" altLang="zh-CN" sz="2800">
                <a:sym typeface="+mn-ea"/>
              </a:rPr>
              <a:t>y=-x+1</a:t>
            </a:r>
            <a:r>
              <a:rPr lang="zh-CN" altLang="en-US" sz="2800">
                <a:sym typeface="+mn-ea"/>
              </a:rPr>
              <a:t>的图象</a:t>
            </a:r>
            <a:r>
              <a:rPr lang="en-US" altLang="zh-CN" sz="2800">
                <a:sym typeface="+mn-ea"/>
              </a:rPr>
              <a:t>   </a:t>
            </a:r>
            <a:endParaRPr lang="zh-CN" altLang="en-US" sz="2800"/>
          </a:p>
        </p:txBody>
      </p:sp>
      <p:sp>
        <p:nvSpPr>
          <p:cNvPr id="3" name="文本框 2"/>
          <p:cNvSpPr txBox="1"/>
          <p:nvPr/>
        </p:nvSpPr>
        <p:spPr>
          <a:xfrm>
            <a:off x="389255" y="2778125"/>
            <a:ext cx="10713720" cy="31076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>
                <a:solidFill>
                  <a:srgbClr val="FF0000"/>
                </a:solidFill>
              </a:rPr>
              <a:t>解：</a:t>
            </a:r>
            <a:endParaRPr lang="zh-CN" altLang="en-US" sz="2800">
              <a:solidFill>
                <a:srgbClr val="FF0000"/>
              </a:solidFill>
            </a:endParaRPr>
          </a:p>
          <a:p>
            <a:r>
              <a:rPr lang="zh-CN" altLang="en-US" sz="2800">
                <a:solidFill>
                  <a:srgbClr val="FF0000"/>
                </a:solidFill>
              </a:rPr>
              <a:t>列表：</a:t>
            </a:r>
            <a:endParaRPr lang="zh-CN" altLang="en-US" sz="2800">
              <a:solidFill>
                <a:srgbClr val="FF0000"/>
              </a:solidFill>
            </a:endParaRPr>
          </a:p>
          <a:p>
            <a:endParaRPr lang="zh-CN" altLang="en-US" sz="2800">
              <a:solidFill>
                <a:srgbClr val="FF0000"/>
              </a:solidFill>
            </a:endParaRPr>
          </a:p>
          <a:p>
            <a:endParaRPr lang="zh-CN" altLang="en-US" sz="2800">
              <a:solidFill>
                <a:srgbClr val="FF0000"/>
              </a:solidFill>
            </a:endParaRPr>
          </a:p>
          <a:p>
            <a:r>
              <a:rPr lang="zh-CN" altLang="en-US" sz="2800">
                <a:solidFill>
                  <a:srgbClr val="FF0000"/>
                </a:solidFill>
              </a:rPr>
              <a:t>描点：</a:t>
            </a:r>
            <a:endParaRPr lang="zh-CN" altLang="en-US" sz="2800">
              <a:solidFill>
                <a:srgbClr val="FF0000"/>
              </a:solidFill>
            </a:endParaRPr>
          </a:p>
          <a:p>
            <a:endParaRPr lang="zh-CN" altLang="en-US" sz="2800">
              <a:solidFill>
                <a:srgbClr val="FF0000"/>
              </a:solidFill>
            </a:endParaRPr>
          </a:p>
          <a:p>
            <a:r>
              <a:rPr lang="zh-CN" altLang="en-US" sz="2800">
                <a:solidFill>
                  <a:srgbClr val="FF0000"/>
                </a:solidFill>
              </a:rPr>
              <a:t>连线：</a:t>
            </a:r>
            <a:endParaRPr lang="zh-CN" altLang="en-US" sz="2800">
              <a:solidFill>
                <a:srgbClr val="FF0000"/>
              </a:solidFill>
            </a:endParaRPr>
          </a:p>
        </p:txBody>
      </p:sp>
      <p:graphicFrame>
        <p:nvGraphicFramePr>
          <p:cNvPr id="6" name="表格 5"/>
          <p:cNvGraphicFramePr>
            <a:graphicFrameLocks noGrp="1"/>
          </p:cNvGraphicFramePr>
          <p:nvPr/>
        </p:nvGraphicFramePr>
        <p:xfrm>
          <a:off x="1804670" y="2910840"/>
          <a:ext cx="8530590" cy="1036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8656"/>
                <a:gridCol w="1218655"/>
                <a:gridCol w="1218656"/>
                <a:gridCol w="1219200"/>
                <a:gridCol w="1218112"/>
                <a:gridCol w="1218655"/>
                <a:gridCol w="1218656"/>
              </a:tblGrid>
              <a:tr h="518160">
                <a:tc>
                  <a:txBody>
                    <a:bodyPr vert="horz" wrap="square"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2800">
                          <a:solidFill>
                            <a:srgbClr val="FF0000"/>
                          </a:solidFill>
                        </a:rPr>
                        <a:t>x</a:t>
                      </a:r>
                      <a:endParaRPr lang="zh-CN" altLang="en-US" sz="280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zh-CN" altLang="en-US" sz="2800">
                          <a:solidFill>
                            <a:srgbClr val="FF0000"/>
                          </a:solidFill>
                        </a:rPr>
                        <a:t>…</a:t>
                      </a:r>
                      <a:endParaRPr lang="zh-CN" altLang="en-US" sz="280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2800">
                          <a:solidFill>
                            <a:srgbClr val="FF0000"/>
                          </a:solidFill>
                        </a:rPr>
                        <a:t>-1</a:t>
                      </a:r>
                      <a:endParaRPr lang="en-US" altLang="zh-CN" sz="280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2800">
                          <a:solidFill>
                            <a:srgbClr val="FF0000"/>
                          </a:solidFill>
                        </a:rPr>
                        <a:t>o</a:t>
                      </a:r>
                      <a:endParaRPr lang="en-US" altLang="zh-CN" sz="280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2800">
                          <a:solidFill>
                            <a:srgbClr val="FF0000"/>
                          </a:solidFill>
                        </a:rPr>
                        <a:t>1</a:t>
                      </a:r>
                      <a:endParaRPr lang="en-US" altLang="zh-CN" sz="280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2800">
                          <a:solidFill>
                            <a:srgbClr val="FF0000"/>
                          </a:solidFill>
                        </a:rPr>
                        <a:t>2</a:t>
                      </a:r>
                      <a:endParaRPr lang="en-US" altLang="zh-CN" sz="280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2800">
                          <a:solidFill>
                            <a:srgbClr val="FF0000"/>
                          </a:solidFill>
                        </a:rPr>
                        <a:t>…</a:t>
                      </a:r>
                      <a:endParaRPr lang="zh-CN" altLang="en-US" sz="280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81000">
                <a:tc>
                  <a:txBody>
                    <a:bodyPr vert="horz" wrap="square"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2800" b="1">
                          <a:solidFill>
                            <a:srgbClr val="FF0000"/>
                          </a:solidFill>
                        </a:rPr>
                        <a:t>y</a:t>
                      </a:r>
                      <a:endParaRPr lang="zh-CN" altLang="en-US" sz="2800" b="1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2800" b="1">
                          <a:solidFill>
                            <a:srgbClr val="FF0000"/>
                          </a:solidFill>
                        </a:rPr>
                        <a:t>…</a:t>
                      </a:r>
                      <a:endParaRPr lang="zh-CN" altLang="en-US" sz="2800" b="1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2800" b="1">
                          <a:solidFill>
                            <a:srgbClr val="FF0000"/>
                          </a:solidFill>
                        </a:rPr>
                        <a:t>2</a:t>
                      </a:r>
                      <a:endParaRPr lang="en-US" altLang="zh-CN" sz="2800" b="1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2800" b="1">
                          <a:solidFill>
                            <a:srgbClr val="FF0000"/>
                          </a:solidFill>
                        </a:rPr>
                        <a:t>1</a:t>
                      </a:r>
                      <a:endParaRPr lang="en-US" altLang="zh-CN" sz="2800" b="1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2800" b="1">
                          <a:solidFill>
                            <a:srgbClr val="FF0000"/>
                          </a:solidFill>
                        </a:rPr>
                        <a:t>0</a:t>
                      </a:r>
                      <a:endParaRPr lang="en-US" altLang="zh-CN" sz="2800" b="1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2800" b="1">
                          <a:solidFill>
                            <a:srgbClr val="FF0000"/>
                          </a:solidFill>
                        </a:rPr>
                        <a:t>-1</a:t>
                      </a:r>
                      <a:endParaRPr lang="en-US" altLang="zh-CN" sz="2800" b="1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2800" b="1">
                          <a:solidFill>
                            <a:srgbClr val="FF0000"/>
                          </a:solidFill>
                        </a:rPr>
                        <a:t>…</a:t>
                      </a:r>
                      <a:endParaRPr lang="zh-CN" altLang="en-US" sz="2800" b="1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7" name="直接箭头连接符 6"/>
          <p:cNvCxnSpPr/>
          <p:nvPr/>
        </p:nvCxnSpPr>
        <p:spPr>
          <a:xfrm flipV="1">
            <a:off x="3879850" y="5457190"/>
            <a:ext cx="4025900" cy="16510"/>
          </a:xfrm>
          <a:prstGeom prst="straightConnector1">
            <a:avLst/>
          </a:prstGeom>
          <a:ln>
            <a:solidFill>
              <a:schemeClr val="tx1">
                <a:lumMod val="95000"/>
                <a:lumOff val="5000"/>
              </a:schemeClr>
            </a:solidFill>
            <a:tailEnd type="arrow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" name="直接箭头连接符 10"/>
          <p:cNvCxnSpPr/>
          <p:nvPr/>
        </p:nvCxnSpPr>
        <p:spPr>
          <a:xfrm flipH="1" flipV="1">
            <a:off x="5729605" y="4134485"/>
            <a:ext cx="32385" cy="2532380"/>
          </a:xfrm>
          <a:prstGeom prst="straightConnector1">
            <a:avLst/>
          </a:prstGeom>
          <a:ln>
            <a:tailEnd type="arrow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2" name="文本框 11"/>
          <p:cNvSpPr txBox="1"/>
          <p:nvPr/>
        </p:nvSpPr>
        <p:spPr>
          <a:xfrm>
            <a:off x="7725410" y="5376545"/>
            <a:ext cx="68199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>
                <a:solidFill>
                  <a:schemeClr val="tx1"/>
                </a:solidFill>
              </a:rPr>
              <a:t>x</a:t>
            </a:r>
            <a:endParaRPr lang="en-US" altLang="zh-CN" sz="2800">
              <a:solidFill>
                <a:schemeClr val="tx1"/>
              </a:solidFill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5266690" y="3870325"/>
            <a:ext cx="68199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>
                <a:solidFill>
                  <a:schemeClr val="tx1"/>
                </a:solidFill>
              </a:rPr>
              <a:t>y</a:t>
            </a:r>
            <a:endParaRPr lang="en-US" altLang="zh-CN" sz="2800">
              <a:solidFill>
                <a:schemeClr val="tx1"/>
              </a:solidFill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5304790" y="5457190"/>
            <a:ext cx="68199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>
                <a:solidFill>
                  <a:schemeClr val="tx1"/>
                </a:solidFill>
              </a:rPr>
              <a:t>0</a:t>
            </a:r>
            <a:endParaRPr lang="en-US" altLang="zh-CN" sz="2800">
              <a:solidFill>
                <a:schemeClr val="tx1"/>
              </a:solidFill>
            </a:endParaRPr>
          </a:p>
        </p:txBody>
      </p:sp>
      <p:cxnSp>
        <p:nvCxnSpPr>
          <p:cNvPr id="15" name="直接连接符 14"/>
          <p:cNvCxnSpPr/>
          <p:nvPr/>
        </p:nvCxnSpPr>
        <p:spPr>
          <a:xfrm flipH="1">
            <a:off x="6362700" y="5271135"/>
            <a:ext cx="0" cy="178435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 flipH="1">
            <a:off x="7009765" y="5278755"/>
            <a:ext cx="0" cy="178435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 flipH="1">
            <a:off x="5013960" y="5271135"/>
            <a:ext cx="0" cy="178435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 flipH="1" flipV="1">
            <a:off x="5756910" y="5043805"/>
            <a:ext cx="229870" cy="1270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 flipH="1" flipV="1">
            <a:off x="5718810" y="4545330"/>
            <a:ext cx="229870" cy="1270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 flipH="1" flipV="1">
            <a:off x="5756910" y="5885815"/>
            <a:ext cx="229870" cy="1270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1" name="文本框 20"/>
          <p:cNvSpPr txBox="1"/>
          <p:nvPr/>
        </p:nvSpPr>
        <p:spPr>
          <a:xfrm>
            <a:off x="6156960" y="5376545"/>
            <a:ext cx="68199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>
                <a:solidFill>
                  <a:schemeClr val="tx1"/>
                </a:solidFill>
              </a:rPr>
              <a:t>1</a:t>
            </a:r>
            <a:endParaRPr lang="en-US" altLang="zh-CN" sz="2800">
              <a:solidFill>
                <a:schemeClr val="tx1"/>
              </a:solidFill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6838950" y="5376545"/>
            <a:ext cx="68199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>
                <a:solidFill>
                  <a:schemeClr val="tx1"/>
                </a:solidFill>
              </a:rPr>
              <a:t>2</a:t>
            </a:r>
            <a:endParaRPr lang="en-US" altLang="zh-CN" sz="2800">
              <a:solidFill>
                <a:schemeClr val="tx1"/>
              </a:solidFill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4787265" y="5449570"/>
            <a:ext cx="68199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>
                <a:solidFill>
                  <a:schemeClr val="tx1"/>
                </a:solidFill>
              </a:rPr>
              <a:t>-1</a:t>
            </a:r>
            <a:endParaRPr lang="en-US" altLang="zh-CN" sz="2800">
              <a:solidFill>
                <a:schemeClr val="tx1"/>
              </a:solidFill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5266690" y="5746115"/>
            <a:ext cx="68199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>
                <a:solidFill>
                  <a:schemeClr val="tx1"/>
                </a:solidFill>
              </a:rPr>
              <a:t>-1</a:t>
            </a:r>
            <a:endParaRPr lang="en-US" altLang="zh-CN" sz="2800">
              <a:solidFill>
                <a:schemeClr val="tx1"/>
              </a:solidFill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5266690" y="4290695"/>
            <a:ext cx="68199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>
                <a:solidFill>
                  <a:schemeClr val="tx1"/>
                </a:solidFill>
              </a:rPr>
              <a:t>2</a:t>
            </a:r>
            <a:endParaRPr lang="en-US" altLang="zh-CN" sz="2800">
              <a:solidFill>
                <a:schemeClr val="tx1"/>
              </a:solidFill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5304790" y="4789170"/>
            <a:ext cx="68199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>
                <a:solidFill>
                  <a:schemeClr val="tx1"/>
                </a:solidFill>
              </a:rPr>
              <a:t>1</a:t>
            </a:r>
            <a:endParaRPr lang="en-US" altLang="zh-CN" sz="2800">
              <a:solidFill>
                <a:schemeClr val="tx1"/>
              </a:solidFill>
            </a:endParaRPr>
          </a:p>
        </p:txBody>
      </p:sp>
      <p:sp>
        <p:nvSpPr>
          <p:cNvPr id="28" name="流程图: 联系 27"/>
          <p:cNvSpPr/>
          <p:nvPr/>
        </p:nvSpPr>
        <p:spPr>
          <a:xfrm flipV="1">
            <a:off x="5682615" y="4949825"/>
            <a:ext cx="125730" cy="201295"/>
          </a:xfrm>
          <a:prstGeom prst="flowChartConnector">
            <a:avLst/>
          </a:prstGeom>
          <a:gradFill>
            <a:gsLst>
              <a:gs pos="0">
                <a:srgbClr val="E30000"/>
              </a:gs>
              <a:gs pos="100000">
                <a:srgbClr val="760303"/>
              </a:gs>
            </a:gsLst>
            <a:lin ang="5400000" scaled="0"/>
          </a:gra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流程图: 联系 28"/>
          <p:cNvSpPr/>
          <p:nvPr/>
        </p:nvSpPr>
        <p:spPr>
          <a:xfrm flipV="1">
            <a:off x="6299835" y="5364480"/>
            <a:ext cx="125730" cy="201295"/>
          </a:xfrm>
          <a:prstGeom prst="flowChartConnector">
            <a:avLst/>
          </a:prstGeom>
          <a:gradFill>
            <a:gsLst>
              <a:gs pos="0">
                <a:srgbClr val="E30000"/>
              </a:gs>
              <a:gs pos="100000">
                <a:srgbClr val="760303"/>
              </a:gs>
            </a:gsLst>
            <a:lin ang="5400000" scaled="0"/>
          </a:gra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流程图: 联系 29"/>
          <p:cNvSpPr/>
          <p:nvPr/>
        </p:nvSpPr>
        <p:spPr>
          <a:xfrm flipV="1">
            <a:off x="5013960" y="4451350"/>
            <a:ext cx="125730" cy="201295"/>
          </a:xfrm>
          <a:prstGeom prst="flowChartConnector">
            <a:avLst/>
          </a:prstGeom>
          <a:gradFill>
            <a:gsLst>
              <a:gs pos="0">
                <a:srgbClr val="E30000"/>
              </a:gs>
              <a:gs pos="100000">
                <a:srgbClr val="760303"/>
              </a:gs>
            </a:gsLst>
            <a:lin ang="5400000" scaled="0"/>
          </a:gra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1" name="直接连接符 30"/>
          <p:cNvCxnSpPr/>
          <p:nvPr/>
        </p:nvCxnSpPr>
        <p:spPr>
          <a:xfrm>
            <a:off x="4723130" y="4264660"/>
            <a:ext cx="2889885" cy="2110105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2" name="流程图: 联系 31"/>
          <p:cNvSpPr/>
          <p:nvPr/>
        </p:nvSpPr>
        <p:spPr>
          <a:xfrm flipV="1">
            <a:off x="6946900" y="5791835"/>
            <a:ext cx="125730" cy="201295"/>
          </a:xfrm>
          <a:prstGeom prst="flowChartConnector">
            <a:avLst/>
          </a:prstGeom>
          <a:gradFill>
            <a:gsLst>
              <a:gs pos="0">
                <a:srgbClr val="E30000"/>
              </a:gs>
              <a:gs pos="100000">
                <a:srgbClr val="760303"/>
              </a:gs>
            </a:gsLst>
            <a:lin ang="5400000" scaled="0"/>
          </a:gra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8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10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9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3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6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9" grpId="0"/>
      <p:bldP spid="3" grpId="0"/>
      <p:bldP spid="28" grpId="0"/>
      <p:bldP spid="29" grpId="0"/>
      <p:bldP spid="30" grpId="0"/>
      <p:bldP spid="3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五边形 3"/>
          <p:cNvSpPr/>
          <p:nvPr/>
        </p:nvSpPr>
        <p:spPr>
          <a:xfrm>
            <a:off x="95250" y="89535"/>
            <a:ext cx="2901315" cy="637540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-95250" y="-41275"/>
            <a:ext cx="328295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/>
              <a:t>知识点六</a:t>
            </a:r>
            <a:endParaRPr lang="zh-CN" altLang="en-US" sz="4400"/>
          </a:p>
        </p:txBody>
      </p:sp>
      <p:sp>
        <p:nvSpPr>
          <p:cNvPr id="6" name="文本框 5"/>
          <p:cNvSpPr txBox="1"/>
          <p:nvPr/>
        </p:nvSpPr>
        <p:spPr>
          <a:xfrm>
            <a:off x="3440430" y="89535"/>
            <a:ext cx="772795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/>
              <a:t>正比例函数的图象及其性质</a:t>
            </a:r>
            <a:endParaRPr lang="zh-CN" altLang="en-US" sz="4400" b="1"/>
          </a:p>
        </p:txBody>
      </p:sp>
      <p:sp>
        <p:nvSpPr>
          <p:cNvPr id="10" name="文本框 9"/>
          <p:cNvSpPr txBox="1"/>
          <p:nvPr/>
        </p:nvSpPr>
        <p:spPr>
          <a:xfrm>
            <a:off x="10129520" y="5466715"/>
            <a:ext cx="68199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>
                <a:solidFill>
                  <a:srgbClr val="FF0000"/>
                </a:solidFill>
              </a:rPr>
              <a:t>是</a:t>
            </a:r>
            <a:endParaRPr lang="zh-CN" altLang="en-US" sz="2800">
              <a:solidFill>
                <a:srgbClr val="FF0000"/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8695" y="-365125"/>
            <a:ext cx="10091420" cy="7085330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4383405" y="727075"/>
            <a:ext cx="84391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>
                <a:solidFill>
                  <a:srgbClr val="FF0000"/>
                </a:solidFill>
              </a:rPr>
              <a:t>直线</a:t>
            </a:r>
            <a:endParaRPr lang="zh-CN" altLang="en-US" sz="2400" b="1">
              <a:solidFill>
                <a:srgbClr val="FF0000"/>
              </a:solidFill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4497070" y="1144270"/>
            <a:ext cx="84391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>
                <a:solidFill>
                  <a:srgbClr val="FF0000"/>
                </a:solidFill>
              </a:rPr>
              <a:t>0</a:t>
            </a:r>
            <a:endParaRPr lang="en-US" altLang="zh-CN" sz="2400" b="1">
              <a:solidFill>
                <a:srgbClr val="FF0000"/>
              </a:solidFill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5674360" y="1113790"/>
            <a:ext cx="84391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>
                <a:solidFill>
                  <a:srgbClr val="FF0000"/>
                </a:solidFill>
              </a:rPr>
              <a:t>k</a:t>
            </a:r>
            <a:endParaRPr lang="en-US" altLang="zh-CN" sz="2400" b="1">
              <a:solidFill>
                <a:srgbClr val="FF0000"/>
              </a:solidFill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7351395" y="1187450"/>
            <a:ext cx="84391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>
                <a:solidFill>
                  <a:srgbClr val="FF0000"/>
                </a:solidFill>
              </a:rPr>
              <a:t>b</a:t>
            </a:r>
            <a:endParaRPr lang="en-US" altLang="zh-CN" sz="2400" b="1">
              <a:solidFill>
                <a:srgbClr val="FF0000"/>
              </a:solidFill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6015355" y="4754245"/>
            <a:ext cx="84391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>
                <a:solidFill>
                  <a:srgbClr val="FF0000"/>
                </a:solidFill>
              </a:rPr>
              <a:t>增大</a:t>
            </a:r>
            <a:endParaRPr lang="zh-CN" altLang="en-US" sz="2400" b="1">
              <a:solidFill>
                <a:srgbClr val="FF0000"/>
              </a:solidFill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6015990" y="5079365"/>
            <a:ext cx="84391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>
                <a:solidFill>
                  <a:srgbClr val="FF0000"/>
                </a:solidFill>
              </a:rPr>
              <a:t>减小</a:t>
            </a:r>
            <a:endParaRPr lang="zh-CN" altLang="en-US" sz="2400" b="1">
              <a:solidFill>
                <a:srgbClr val="FF0000"/>
              </a:solidFill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5467985" y="6085205"/>
            <a:ext cx="84391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>
                <a:solidFill>
                  <a:srgbClr val="FF0000"/>
                </a:solidFill>
              </a:rPr>
              <a:t>上</a:t>
            </a:r>
            <a:endParaRPr lang="zh-CN" altLang="en-US" sz="2400" b="1">
              <a:solidFill>
                <a:srgbClr val="FF0000"/>
              </a:solidFill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8195310" y="6085205"/>
            <a:ext cx="84391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>
                <a:solidFill>
                  <a:srgbClr val="FF0000"/>
                </a:solidFill>
              </a:rPr>
              <a:t>下</a:t>
            </a:r>
            <a:endParaRPr lang="zh-CN" altLang="en-US" sz="2400" b="1">
              <a:solidFill>
                <a:srgbClr val="FF0000"/>
              </a:solidFill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456565" y="857885"/>
            <a:ext cx="1290320" cy="556450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3600" b="1">
                <a:sym typeface="+mn-ea"/>
              </a:rPr>
              <a:t>图象及其性质</a:t>
            </a:r>
            <a:endParaRPr lang="zh-CN" altLang="en-US" sz="3600" b="1"/>
          </a:p>
          <a:p>
            <a:pPr algn="ctr"/>
            <a:r>
              <a:rPr lang="zh-CN" altLang="en-US" sz="3600" b="1">
                <a:sym typeface="+mn-ea"/>
              </a:rPr>
              <a:t>正比例函数和一次函数的</a:t>
            </a:r>
            <a:endParaRPr lang="zh-CN" altLang="en-US" sz="360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0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五边形 3"/>
          <p:cNvSpPr/>
          <p:nvPr/>
        </p:nvSpPr>
        <p:spPr>
          <a:xfrm>
            <a:off x="95250" y="89535"/>
            <a:ext cx="2901315" cy="637540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270510" y="24130"/>
            <a:ext cx="328295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/>
              <a:t>知识点六</a:t>
            </a:r>
            <a:endParaRPr lang="zh-CN" altLang="en-US" sz="4400"/>
          </a:p>
        </p:txBody>
      </p:sp>
      <p:sp>
        <p:nvSpPr>
          <p:cNvPr id="6" name="文本框 5"/>
          <p:cNvSpPr txBox="1"/>
          <p:nvPr/>
        </p:nvSpPr>
        <p:spPr>
          <a:xfrm>
            <a:off x="2873375" y="24130"/>
            <a:ext cx="8880475" cy="1445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b="1">
                <a:sym typeface="+mn-ea"/>
              </a:rPr>
              <a:t>正比例函数和一次函数的</a:t>
            </a:r>
            <a:endParaRPr lang="zh-CN" altLang="en-US" sz="4400" b="1"/>
          </a:p>
          <a:p>
            <a:pPr algn="ctr"/>
            <a:r>
              <a:rPr lang="zh-CN" altLang="en-US" sz="4400" b="1">
                <a:sym typeface="+mn-ea"/>
              </a:rPr>
              <a:t>图象及其性质</a:t>
            </a:r>
            <a:endParaRPr lang="zh-CN" altLang="en-US" sz="4400" b="1"/>
          </a:p>
        </p:txBody>
      </p:sp>
      <p:sp>
        <p:nvSpPr>
          <p:cNvPr id="8" name="文本框 7"/>
          <p:cNvSpPr txBox="1"/>
          <p:nvPr/>
        </p:nvSpPr>
        <p:spPr>
          <a:xfrm>
            <a:off x="270510" y="1635125"/>
            <a:ext cx="11301095" cy="1383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2800"/>
              <a:t>例</a:t>
            </a:r>
            <a:r>
              <a:rPr lang="en-US" altLang="zh-CN" sz="2800"/>
              <a:t>1</a:t>
            </a:r>
            <a:r>
              <a:rPr lang="zh-CN" altLang="en-US" sz="2800"/>
              <a:t>  已知直线</a:t>
            </a:r>
            <a:r>
              <a:rPr lang="en-US" altLang="zh-CN" sz="2800"/>
              <a:t>y</a:t>
            </a:r>
            <a:r>
              <a:rPr lang="en-US" altLang="zh-CN" sz="2800" baseline="-25000"/>
              <a:t>1</a:t>
            </a:r>
            <a:r>
              <a:rPr lang="en-US" altLang="zh-CN" sz="2800"/>
              <a:t>=kx+b</a:t>
            </a:r>
            <a:r>
              <a:rPr lang="zh-CN" altLang="en-US" sz="2800"/>
              <a:t>经过第一、二、四象限，则直线</a:t>
            </a:r>
            <a:r>
              <a:rPr lang="en-US" altLang="zh-CN" sz="2800"/>
              <a:t>y</a:t>
            </a:r>
            <a:r>
              <a:rPr lang="en-US" altLang="zh-CN" sz="2800" baseline="-25000"/>
              <a:t>2</a:t>
            </a:r>
            <a:r>
              <a:rPr lang="en-US" altLang="zh-CN" sz="2800"/>
              <a:t>=bx+k</a:t>
            </a:r>
            <a:r>
              <a:rPr lang="zh-CN" altLang="en-US" sz="2800"/>
              <a:t>不经过第</a:t>
            </a:r>
            <a:r>
              <a:rPr lang="en-US" altLang="zh-CN" sz="2800"/>
              <a:t>_______</a:t>
            </a:r>
            <a:r>
              <a:rPr lang="zh-CN" altLang="en-US" sz="2800"/>
              <a:t>象限</a:t>
            </a:r>
            <a:r>
              <a:rPr lang="en-US" altLang="zh-CN" sz="2800"/>
              <a:t>.</a:t>
            </a:r>
            <a:endParaRPr lang="en-US" altLang="zh-CN" sz="2800"/>
          </a:p>
        </p:txBody>
      </p:sp>
      <p:sp>
        <p:nvSpPr>
          <p:cNvPr id="9" name="文本框 8"/>
          <p:cNvSpPr txBox="1"/>
          <p:nvPr/>
        </p:nvSpPr>
        <p:spPr>
          <a:xfrm>
            <a:off x="270510" y="3168015"/>
            <a:ext cx="11300460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>
                <a:sym typeface="+mn-ea"/>
              </a:rPr>
              <a:t>例</a:t>
            </a:r>
            <a:r>
              <a:rPr lang="en-US" altLang="zh-CN" sz="2800">
                <a:sym typeface="+mn-ea"/>
              </a:rPr>
              <a:t>2   </a:t>
            </a:r>
            <a:r>
              <a:rPr lang="zh-CN" altLang="en-US" sz="2800">
                <a:sym typeface="+mn-ea"/>
              </a:rPr>
              <a:t>直线</a:t>
            </a:r>
            <a:r>
              <a:rPr lang="en-US" altLang="zh-CN" sz="2800">
                <a:sym typeface="+mn-ea"/>
              </a:rPr>
              <a:t>y=kx+b</a:t>
            </a:r>
            <a:r>
              <a:rPr lang="zh-CN" altLang="en-US" sz="2800">
                <a:sym typeface="+mn-ea"/>
              </a:rPr>
              <a:t>经过第一、二、四象限，则直线</a:t>
            </a:r>
            <a:r>
              <a:rPr lang="en-US" altLang="zh-CN" sz="2800">
                <a:sym typeface="+mn-ea"/>
              </a:rPr>
              <a:t>y=bx-k</a:t>
            </a:r>
            <a:r>
              <a:rPr lang="zh-CN" altLang="en-US" sz="2800">
                <a:sym typeface="+mn-ea"/>
              </a:rPr>
              <a:t>的图象只能是图中的（      ）</a:t>
            </a:r>
            <a:endParaRPr lang="zh-CN" altLang="en-US" sz="2800">
              <a:sym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958215" y="2289810"/>
            <a:ext cx="68199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>
                <a:solidFill>
                  <a:srgbClr val="FF0000"/>
                </a:solidFill>
              </a:rPr>
              <a:t>二</a:t>
            </a:r>
            <a:endParaRPr lang="zh-CN" altLang="en-US" sz="2800">
              <a:solidFill>
                <a:srgbClr val="FF0000"/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6670" y="4296410"/>
            <a:ext cx="9247505" cy="238252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640205" y="3599180"/>
            <a:ext cx="68199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>
                <a:solidFill>
                  <a:srgbClr val="FF0000"/>
                </a:solidFill>
              </a:rPr>
              <a:t>B</a:t>
            </a:r>
            <a:endParaRPr lang="en-US" altLang="zh-CN" sz="280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8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10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9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8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0" dur="1" fill="hold"/>
                                        <p:tgtEl>
                                          <p:spTgt spid="2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5" dur="1" fill="hold"/>
                                        <p:tgtEl>
                                          <p:spTgt spid="3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9" grpId="0"/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五边形 3"/>
          <p:cNvSpPr/>
          <p:nvPr/>
        </p:nvSpPr>
        <p:spPr>
          <a:xfrm>
            <a:off x="95250" y="89535"/>
            <a:ext cx="2901315" cy="637540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270510" y="24130"/>
            <a:ext cx="328295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/>
              <a:t>知识点六</a:t>
            </a:r>
            <a:endParaRPr lang="zh-CN" altLang="en-US" sz="4400"/>
          </a:p>
        </p:txBody>
      </p:sp>
      <p:sp>
        <p:nvSpPr>
          <p:cNvPr id="6" name="文本框 5"/>
          <p:cNvSpPr txBox="1"/>
          <p:nvPr/>
        </p:nvSpPr>
        <p:spPr>
          <a:xfrm>
            <a:off x="3878580" y="89535"/>
            <a:ext cx="3053080" cy="76835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 sz="4400" b="1"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方法技巧</a:t>
            </a:r>
            <a:endParaRPr lang="zh-CN" altLang="en-US" sz="4400" b="1"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84200" y="1731645"/>
            <a:ext cx="10827385" cy="3046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>
                <a:solidFill>
                  <a:schemeClr val="tx1"/>
                </a:solidFill>
              </a:rPr>
              <a:t>1.</a:t>
            </a:r>
            <a:r>
              <a:rPr lang="zh-CN" altLang="en-US" sz="3200">
                <a:solidFill>
                  <a:schemeClr val="tx1"/>
                </a:solidFill>
              </a:rPr>
              <a:t>解决此类问题，可先根据已知直线的位置确定</a:t>
            </a:r>
            <a:r>
              <a:rPr lang="en-US" altLang="zh-CN" sz="3200">
                <a:solidFill>
                  <a:schemeClr val="tx1"/>
                </a:solidFill>
              </a:rPr>
              <a:t>k</a:t>
            </a:r>
            <a:r>
              <a:rPr lang="zh-CN" altLang="en-US" sz="3200">
                <a:solidFill>
                  <a:schemeClr val="tx1"/>
                </a:solidFill>
              </a:rPr>
              <a:t>和</a:t>
            </a:r>
            <a:r>
              <a:rPr lang="en-US" altLang="zh-CN" sz="3200">
                <a:solidFill>
                  <a:schemeClr val="tx1"/>
                </a:solidFill>
              </a:rPr>
              <a:t>b</a:t>
            </a:r>
            <a:r>
              <a:rPr lang="zh-CN" altLang="en-US" sz="3200">
                <a:solidFill>
                  <a:schemeClr val="tx1"/>
                </a:solidFill>
              </a:rPr>
              <a:t>的符号，根据已判断的</a:t>
            </a:r>
            <a:r>
              <a:rPr lang="en-US" altLang="zh-CN" sz="3200">
                <a:solidFill>
                  <a:schemeClr val="tx1"/>
                </a:solidFill>
              </a:rPr>
              <a:t>k</a:t>
            </a:r>
            <a:r>
              <a:rPr lang="zh-CN" altLang="en-US" sz="3200">
                <a:solidFill>
                  <a:schemeClr val="tx1"/>
                </a:solidFill>
              </a:rPr>
              <a:t>和</a:t>
            </a:r>
            <a:r>
              <a:rPr lang="en-US" altLang="zh-CN" sz="3200">
                <a:solidFill>
                  <a:schemeClr val="tx1"/>
                </a:solidFill>
              </a:rPr>
              <a:t>b</a:t>
            </a:r>
            <a:r>
              <a:rPr lang="zh-CN" altLang="en-US" sz="3200">
                <a:solidFill>
                  <a:schemeClr val="tx1"/>
                </a:solidFill>
              </a:rPr>
              <a:t>的符号，再去判断另一条直线应该经过的象限。</a:t>
            </a:r>
            <a:endParaRPr lang="zh-CN" altLang="en-US" sz="3200">
              <a:solidFill>
                <a:schemeClr val="tx1"/>
              </a:solidFill>
            </a:endParaRPr>
          </a:p>
          <a:p>
            <a:r>
              <a:rPr lang="en-US" altLang="zh-CN" sz="3200">
                <a:solidFill>
                  <a:schemeClr val="tx1"/>
                </a:solidFill>
              </a:rPr>
              <a:t>2.</a:t>
            </a:r>
            <a:r>
              <a:rPr lang="zh-CN" altLang="en-US" sz="3200">
                <a:solidFill>
                  <a:schemeClr val="tx1"/>
                </a:solidFill>
              </a:rPr>
              <a:t>解决同一直角坐标系中两个图象的共存问题，可先根据两直线的位置确定系数的符号，若符号一致，则选项正确，否则不正确。</a:t>
            </a:r>
            <a:endParaRPr lang="zh-CN" altLang="en-US" sz="320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五边形 3"/>
          <p:cNvSpPr/>
          <p:nvPr/>
        </p:nvSpPr>
        <p:spPr>
          <a:xfrm>
            <a:off x="95250" y="89535"/>
            <a:ext cx="2901315" cy="637540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270510" y="24130"/>
            <a:ext cx="328295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/>
              <a:t>知识点六</a:t>
            </a:r>
            <a:endParaRPr lang="zh-CN" altLang="en-US" sz="4400"/>
          </a:p>
        </p:txBody>
      </p:sp>
      <p:sp>
        <p:nvSpPr>
          <p:cNvPr id="8" name="文本框 7"/>
          <p:cNvSpPr txBox="1"/>
          <p:nvPr/>
        </p:nvSpPr>
        <p:spPr>
          <a:xfrm>
            <a:off x="95250" y="1017270"/>
            <a:ext cx="11301095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2800"/>
              <a:t>变式</a:t>
            </a:r>
            <a:r>
              <a:rPr lang="en-US" altLang="zh-CN" sz="2800"/>
              <a:t>1</a:t>
            </a:r>
            <a:r>
              <a:rPr lang="zh-CN" altLang="en-US" sz="2800"/>
              <a:t>   已知</a:t>
            </a:r>
            <a:r>
              <a:rPr lang="en-US" altLang="zh-CN" sz="2800"/>
              <a:t>k&gt;0,b&gt;0</a:t>
            </a:r>
            <a:r>
              <a:rPr lang="zh-CN" altLang="en-US" sz="2800"/>
              <a:t>，则直线</a:t>
            </a:r>
            <a:r>
              <a:rPr lang="en-US" altLang="zh-CN" sz="2800"/>
              <a:t>y=kx+b</a:t>
            </a:r>
            <a:r>
              <a:rPr lang="zh-CN" altLang="en-US" sz="2800"/>
              <a:t>不经过第</a:t>
            </a:r>
            <a:r>
              <a:rPr lang="en-US" altLang="zh-CN" sz="2800"/>
              <a:t>________</a:t>
            </a:r>
            <a:r>
              <a:rPr lang="zh-CN" altLang="en-US" sz="2800"/>
              <a:t>象限。  </a:t>
            </a:r>
            <a:endParaRPr lang="zh-CN" altLang="en-US" sz="2800"/>
          </a:p>
        </p:txBody>
      </p:sp>
      <p:sp>
        <p:nvSpPr>
          <p:cNvPr id="2" name="文本框 1"/>
          <p:cNvSpPr txBox="1"/>
          <p:nvPr/>
        </p:nvSpPr>
        <p:spPr>
          <a:xfrm>
            <a:off x="3553460" y="85725"/>
            <a:ext cx="2921000" cy="70675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zh-CN" altLang="en-US" sz="4000" b="1">
                <a:solidFill>
                  <a:schemeClr val="accent2">
                    <a:lumMod val="75000"/>
                  </a:schemeClr>
                </a:solidFill>
                <a:effectLst>
                  <a:outerShdw blurRad="50800" dist="38100" dir="18900000" algn="bl" rotWithShape="0">
                    <a:schemeClr val="accent2">
                      <a:lumMod val="75000"/>
                      <a:alpha val="40000"/>
                    </a:schemeClr>
                  </a:outerShdw>
                </a:effectLst>
              </a:rPr>
              <a:t>变式训练</a:t>
            </a:r>
            <a:endParaRPr lang="zh-CN" altLang="en-US" sz="4000" b="1">
              <a:solidFill>
                <a:schemeClr val="accent2">
                  <a:lumMod val="75000"/>
                </a:schemeClr>
              </a:solidFill>
              <a:effectLst>
                <a:outerShdw blurRad="50800" dist="38100" dir="18900000" algn="bl" rotWithShape="0">
                  <a:schemeClr val="accent2">
                    <a:lumMod val="75000"/>
                    <a:alpha val="40000"/>
                  </a:schemeClr>
                </a:outerShdw>
              </a:effectLst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7873365" y="1124585"/>
            <a:ext cx="68199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>
                <a:solidFill>
                  <a:srgbClr val="FF0000"/>
                </a:solidFill>
              </a:rPr>
              <a:t>四</a:t>
            </a:r>
            <a:endParaRPr lang="zh-CN" altLang="en-US" sz="2800">
              <a:solidFill>
                <a:srgbClr val="FF0000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70510" y="2242820"/>
            <a:ext cx="11331575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>
                <a:sym typeface="+mn-ea"/>
              </a:rPr>
              <a:t>变式</a:t>
            </a:r>
            <a:r>
              <a:rPr lang="en-US" altLang="zh-CN" sz="2800">
                <a:sym typeface="+mn-ea"/>
              </a:rPr>
              <a:t>2 </a:t>
            </a:r>
            <a:r>
              <a:rPr lang="zh-CN" altLang="en-US" sz="2800">
                <a:sym typeface="+mn-ea"/>
              </a:rPr>
              <a:t>如图，表示一次函数</a:t>
            </a:r>
            <a:r>
              <a:rPr lang="en-US" altLang="zh-CN" sz="2800">
                <a:sym typeface="+mn-ea"/>
              </a:rPr>
              <a:t>y=mx+n</a:t>
            </a:r>
            <a:r>
              <a:rPr lang="zh-CN" altLang="en-US" sz="2800">
                <a:sym typeface="+mn-ea"/>
              </a:rPr>
              <a:t>与正比例函数</a:t>
            </a:r>
            <a:r>
              <a:rPr lang="en-US" altLang="zh-CN" sz="2800">
                <a:sym typeface="+mn-ea"/>
              </a:rPr>
              <a:t>y=mnx</a:t>
            </a:r>
            <a:r>
              <a:rPr lang="zh-CN" altLang="en-US" sz="2800">
                <a:sym typeface="+mn-ea"/>
              </a:rPr>
              <a:t>（</a:t>
            </a:r>
            <a:r>
              <a:rPr lang="en-US" altLang="zh-CN" sz="2800">
                <a:sym typeface="+mn-ea"/>
              </a:rPr>
              <a:t>m</a:t>
            </a:r>
            <a:r>
              <a:rPr lang="zh-CN" altLang="en-US" sz="2800">
                <a:sym typeface="+mn-ea"/>
              </a:rPr>
              <a:t>，</a:t>
            </a:r>
            <a:r>
              <a:rPr lang="en-US" altLang="zh-CN" sz="2800">
                <a:sym typeface="+mn-ea"/>
              </a:rPr>
              <a:t>n</a:t>
            </a:r>
            <a:r>
              <a:rPr lang="zh-CN" altLang="en-US" sz="2800">
                <a:sym typeface="+mn-ea"/>
              </a:rPr>
              <a:t>是常数，且</a:t>
            </a:r>
            <a:r>
              <a:rPr lang="en-US" altLang="zh-CN" sz="2800">
                <a:sym typeface="+mn-ea"/>
              </a:rPr>
              <a:t>mn≠0</a:t>
            </a:r>
            <a:r>
              <a:rPr lang="zh-CN" altLang="en-US" sz="2800">
                <a:sym typeface="+mn-ea"/>
              </a:rPr>
              <a:t>）图象的是（    ）</a:t>
            </a:r>
            <a:r>
              <a:rPr lang="en-US" altLang="zh-CN" sz="2800">
                <a:sym typeface="+mn-ea"/>
              </a:rPr>
              <a:t>    </a:t>
            </a:r>
            <a:endParaRPr lang="zh-CN" altLang="en-US" sz="280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3710" y="3388995"/>
            <a:ext cx="10923270" cy="260667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3665855" y="2673985"/>
            <a:ext cx="68199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>
                <a:solidFill>
                  <a:srgbClr val="FF0000"/>
                </a:solidFill>
              </a:rPr>
              <a:t>A</a:t>
            </a:r>
            <a:endParaRPr lang="en-US" altLang="zh-CN" sz="280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8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10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8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0" dur="1" fill="hold"/>
                                        <p:tgtEl>
                                          <p:spTgt spid="9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5" dur="1" fill="hold"/>
                                        <p:tgtEl>
                                          <p:spTgt spid="6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9" grpId="0"/>
      <p:bldP spid="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五边形 3"/>
          <p:cNvSpPr/>
          <p:nvPr/>
        </p:nvSpPr>
        <p:spPr>
          <a:xfrm>
            <a:off x="95250" y="89535"/>
            <a:ext cx="2901315" cy="637540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270510" y="24130"/>
            <a:ext cx="328295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/>
              <a:t>知识点七</a:t>
            </a:r>
            <a:endParaRPr lang="zh-CN" altLang="en-US" sz="4400"/>
          </a:p>
        </p:txBody>
      </p:sp>
      <p:sp>
        <p:nvSpPr>
          <p:cNvPr id="6" name="文本框 5"/>
          <p:cNvSpPr txBox="1"/>
          <p:nvPr/>
        </p:nvSpPr>
        <p:spPr>
          <a:xfrm>
            <a:off x="3667760" y="89535"/>
            <a:ext cx="6689725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/>
              <a:t>确定一次函数的表达式</a:t>
            </a:r>
            <a:endParaRPr lang="zh-CN" altLang="en-US" sz="4400" b="1"/>
          </a:p>
        </p:txBody>
      </p:sp>
      <p:sp>
        <p:nvSpPr>
          <p:cNvPr id="2" name="文本框 1"/>
          <p:cNvSpPr txBox="1"/>
          <p:nvPr/>
        </p:nvSpPr>
        <p:spPr>
          <a:xfrm>
            <a:off x="2063750" y="857885"/>
            <a:ext cx="9036685" cy="107632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200" b="1">
                <a:solidFill>
                  <a:srgbClr val="00800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待定系数法确定一次函数的表达式可归纳为：“一设、二列、三解、四定”</a:t>
            </a:r>
            <a:endParaRPr lang="zh-CN" altLang="zh-CN" sz="3200" b="1">
              <a:solidFill>
                <a:srgbClr val="008000"/>
              </a:solidFill>
              <a:latin typeface="Arial" panose="020b0604020202020204" pitchFamily="34" charset="0"/>
              <a:ea typeface="黑体" panose="02010609060101010101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992313" y="2133600"/>
            <a:ext cx="7924800" cy="6451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600" b="1">
                <a:latin typeface="Arial" panose="020b0604020202020204" pitchFamily="34" charset="0"/>
                <a:ea typeface="黑体" panose="02010609060101010101" pitchFamily="2" charset="-122"/>
              </a:rPr>
              <a:t>一设</a:t>
            </a:r>
            <a:r>
              <a:rPr lang="zh-CN" altLang="en-US" sz="2800" b="1">
                <a:solidFill>
                  <a:srgbClr val="F5376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：设出函数关系式的一般形式</a:t>
            </a:r>
            <a:r>
              <a:rPr lang="en-US" altLang="zh-CN" sz="2800" b="1" err="1">
                <a:solidFill>
                  <a:srgbClr val="F5376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y=kx+b</a:t>
            </a:r>
            <a:r>
              <a:rPr lang="zh-CN" altLang="zh-CN" sz="2800" b="1">
                <a:solidFill>
                  <a:srgbClr val="F5376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;</a:t>
            </a:r>
            <a:endParaRPr lang="zh-CN" altLang="zh-CN" sz="2800" b="1">
              <a:solidFill>
                <a:srgbClr val="F53760"/>
              </a:solidFill>
              <a:latin typeface="Arial" panose="020b0604020202020204" pitchFamily="34" charset="0"/>
              <a:ea typeface="黑体" panose="02010609060101010101" pitchFamily="2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992313" y="2852738"/>
            <a:ext cx="7924800" cy="129159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600" b="1">
                <a:latin typeface="Arial" panose="020b0604020202020204" pitchFamily="34" charset="0"/>
                <a:ea typeface="黑体" panose="02010609060101010101" pitchFamily="2" charset="-122"/>
              </a:rPr>
              <a:t>二列</a:t>
            </a:r>
            <a:r>
              <a:rPr lang="zh-CN" altLang="en-US" sz="2800" b="1">
                <a:solidFill>
                  <a:srgbClr val="F5376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：根据已知两点的坐标列出关于</a:t>
            </a:r>
            <a:r>
              <a:rPr lang="en-US" altLang="zh-CN" sz="2800" b="1">
                <a:solidFill>
                  <a:srgbClr val="F5376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k</a:t>
            </a:r>
            <a:r>
              <a:rPr lang="zh-CN" altLang="en-US" sz="2800" b="1">
                <a:solidFill>
                  <a:srgbClr val="F5376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、</a:t>
            </a:r>
            <a:r>
              <a:rPr lang="en-US" altLang="zh-CN" sz="2800" b="1">
                <a:solidFill>
                  <a:srgbClr val="F5376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b</a:t>
            </a:r>
            <a:r>
              <a:rPr lang="zh-CN" altLang="en-US" sz="2800" b="1">
                <a:solidFill>
                  <a:srgbClr val="F5376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的二 </a:t>
            </a:r>
            <a:endParaRPr lang="zh-CN" altLang="en-US" sz="2800" b="1">
              <a:solidFill>
                <a:srgbClr val="F53760"/>
              </a:solidFill>
              <a:latin typeface="Arial" panose="020b0604020202020204" pitchFamily="34" charset="0"/>
              <a:ea typeface="黑体" panose="02010609060101010101" pitchFamily="2" charset="-122"/>
            </a:endParaRPr>
          </a:p>
          <a:p>
            <a:pPr>
              <a:spcBef>
                <a:spcPct val="50000"/>
              </a:spcBef>
            </a:pPr>
            <a:r>
              <a:rPr lang="zh-CN" altLang="en-US" sz="2800" b="1">
                <a:solidFill>
                  <a:srgbClr val="F5376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             元 一次方程组；</a:t>
            </a:r>
            <a:endParaRPr lang="zh-CN" altLang="zh-CN" sz="2800" b="1">
              <a:solidFill>
                <a:srgbClr val="F53760"/>
              </a:solidFill>
              <a:latin typeface="Arial" panose="020b0604020202020204" pitchFamily="34" charset="0"/>
              <a:ea typeface="黑体" panose="02010609060101010101" pitchFamily="2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2063750" y="4005263"/>
            <a:ext cx="7924800" cy="6451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600" b="1">
                <a:latin typeface="Arial" panose="020b0604020202020204" pitchFamily="34" charset="0"/>
                <a:ea typeface="黑体" panose="02010609060101010101" pitchFamily="2" charset="-122"/>
              </a:rPr>
              <a:t>三解</a:t>
            </a:r>
            <a:r>
              <a:rPr lang="zh-CN" altLang="en-US" sz="2800" b="1">
                <a:solidFill>
                  <a:srgbClr val="F5376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：解这个方程组，求出</a:t>
            </a:r>
            <a:r>
              <a:rPr lang="en-US" altLang="zh-CN" sz="2800" b="1">
                <a:solidFill>
                  <a:srgbClr val="F5376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k</a:t>
            </a:r>
            <a:r>
              <a:rPr lang="zh-CN" altLang="en-US" sz="2800" b="1">
                <a:solidFill>
                  <a:srgbClr val="F5376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、</a:t>
            </a:r>
            <a:r>
              <a:rPr lang="en-US" altLang="zh-CN" sz="2800" b="1">
                <a:solidFill>
                  <a:srgbClr val="F5376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b</a:t>
            </a:r>
            <a:r>
              <a:rPr lang="zh-CN" altLang="en-US" sz="2800" b="1">
                <a:solidFill>
                  <a:srgbClr val="F5376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的值；</a:t>
            </a:r>
            <a:endParaRPr lang="zh-CN" altLang="zh-CN" sz="2800" b="1">
              <a:solidFill>
                <a:srgbClr val="F53760"/>
              </a:solidFill>
              <a:latin typeface="Arial" panose="020b0604020202020204" pitchFamily="34" charset="0"/>
              <a:ea typeface="黑体" panose="02010609060101010101" pitchFamily="2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2063750" y="4797425"/>
            <a:ext cx="7924800" cy="129159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600" b="1">
                <a:latin typeface="Arial" panose="020b0604020202020204" pitchFamily="34" charset="0"/>
                <a:ea typeface="黑体" panose="02010609060101010101" pitchFamily="2" charset="-122"/>
              </a:rPr>
              <a:t>四</a:t>
            </a:r>
            <a:r>
              <a:rPr lang="zh-CN" altLang="en-US" sz="3600" b="1">
                <a:latin typeface="Comic Sans MS" panose="030f0702030302020204" pitchFamily="66" charset="0"/>
              </a:rPr>
              <a:t>定</a:t>
            </a:r>
            <a:r>
              <a:rPr lang="zh-CN" altLang="en-US" sz="2800" b="1">
                <a:solidFill>
                  <a:srgbClr val="F5376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：把求得的</a:t>
            </a:r>
            <a:r>
              <a:rPr lang="en-US" altLang="zh-CN" sz="2800" b="1">
                <a:solidFill>
                  <a:srgbClr val="F5376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k</a:t>
            </a:r>
            <a:r>
              <a:rPr lang="zh-CN" altLang="en-US" sz="2800" b="1">
                <a:solidFill>
                  <a:srgbClr val="F5376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、</a:t>
            </a:r>
            <a:r>
              <a:rPr lang="en-US" altLang="zh-CN" sz="2800" b="1">
                <a:solidFill>
                  <a:srgbClr val="F5376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b</a:t>
            </a:r>
            <a:r>
              <a:rPr lang="zh-CN" altLang="en-US" sz="2800" b="1">
                <a:solidFill>
                  <a:srgbClr val="F5376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的值代入</a:t>
            </a:r>
            <a:r>
              <a:rPr lang="en-US" altLang="zh-CN" sz="2800" b="1" err="1">
                <a:solidFill>
                  <a:srgbClr val="F5376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y=kx+b</a:t>
            </a:r>
            <a:r>
              <a:rPr lang="zh-CN" altLang="en-US" sz="2800" b="1">
                <a:solidFill>
                  <a:srgbClr val="F5376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，得出函</a:t>
            </a:r>
            <a:endParaRPr lang="zh-CN" altLang="en-US" sz="2800" b="1">
              <a:solidFill>
                <a:srgbClr val="F53760"/>
              </a:solidFill>
              <a:latin typeface="Arial" panose="020b0604020202020204" pitchFamily="34" charset="0"/>
              <a:ea typeface="黑体" panose="02010609060101010101" pitchFamily="2" charset="-122"/>
            </a:endParaRPr>
          </a:p>
          <a:p>
            <a:pPr>
              <a:spcBef>
                <a:spcPct val="50000"/>
              </a:spcBef>
            </a:pPr>
            <a:r>
              <a:rPr lang="zh-CN" altLang="en-US" sz="2800" b="1">
                <a:solidFill>
                  <a:srgbClr val="F5376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              数关系式</a:t>
            </a:r>
            <a:r>
              <a:rPr lang="zh-CN" altLang="zh-CN" sz="2800" b="1">
                <a:solidFill>
                  <a:srgbClr val="F5376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.</a:t>
            </a:r>
            <a:endParaRPr lang="zh-CN" altLang="zh-CN" sz="2800" b="1">
              <a:solidFill>
                <a:srgbClr val="F53760"/>
              </a:solidFill>
              <a:latin typeface="Arial" panose="020b0604020202020204" pitchFamily="34" charset="0"/>
              <a:ea typeface="黑体" panose="02010609060101010101" pitchFamily="2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270510" y="1245235"/>
            <a:ext cx="1196467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>
                <a:solidFill>
                  <a:srgbClr val="FF0000"/>
                </a:solidFill>
              </a:rPr>
              <a:t>要点：</a:t>
            </a:r>
            <a:endParaRPr lang="zh-CN" altLang="en-US" sz="280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/>
</p:sld>
</file>

<file path=ppt/slides/slide2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五边形 3"/>
          <p:cNvSpPr/>
          <p:nvPr/>
        </p:nvSpPr>
        <p:spPr>
          <a:xfrm>
            <a:off x="95250" y="89535"/>
            <a:ext cx="2901315" cy="637540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270510" y="24130"/>
            <a:ext cx="328295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/>
              <a:t>知识点七</a:t>
            </a:r>
            <a:endParaRPr lang="zh-CN" altLang="en-US" sz="4400"/>
          </a:p>
        </p:txBody>
      </p:sp>
      <p:sp>
        <p:nvSpPr>
          <p:cNvPr id="6" name="文本框 5"/>
          <p:cNvSpPr txBox="1"/>
          <p:nvPr/>
        </p:nvSpPr>
        <p:spPr>
          <a:xfrm>
            <a:off x="3667760" y="89535"/>
            <a:ext cx="6689725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/>
              <a:t>确定一次函数的表达式</a:t>
            </a:r>
            <a:endParaRPr lang="zh-CN" altLang="en-US" sz="4400" b="1"/>
          </a:p>
        </p:txBody>
      </p:sp>
      <p:sp>
        <p:nvSpPr>
          <p:cNvPr id="8" name="文本框 7"/>
          <p:cNvSpPr txBox="1"/>
          <p:nvPr/>
        </p:nvSpPr>
        <p:spPr>
          <a:xfrm>
            <a:off x="270510" y="1138555"/>
            <a:ext cx="11787505" cy="1383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/>
              <a:t>例    </a:t>
            </a:r>
            <a:r>
              <a:rPr lang="zh-CN" altLang="en-US" sz="28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已知一次函数的图象经过点（</a:t>
            </a:r>
            <a:r>
              <a:rPr lang="en-US" altLang="zh-CN" sz="28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1,3</a:t>
            </a:r>
            <a:r>
              <a:rPr lang="zh-CN" altLang="en-US" sz="28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）（</a:t>
            </a:r>
            <a:r>
              <a:rPr lang="en-US" altLang="zh-CN" sz="28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3</a:t>
            </a:r>
            <a:r>
              <a:rPr lang="zh-CN" altLang="en-US" sz="28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，</a:t>
            </a:r>
            <a:r>
              <a:rPr lang="en-US" altLang="zh-CN" sz="28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7</a:t>
            </a:r>
            <a:r>
              <a:rPr lang="zh-CN" altLang="en-US" sz="28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），则该函数的解析式为</a:t>
            </a:r>
            <a:r>
              <a:rPr lang="en-US" altLang="zh-CN" sz="28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_____________.</a:t>
            </a:r>
            <a:endParaRPr lang="en-US" altLang="zh-CN" sz="2800"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  <a:p>
            <a:endParaRPr lang="en-US" altLang="zh-CN" sz="2800"/>
          </a:p>
        </p:txBody>
      </p:sp>
      <p:sp>
        <p:nvSpPr>
          <p:cNvPr id="10" name="文本框 9"/>
          <p:cNvSpPr txBox="1"/>
          <p:nvPr/>
        </p:nvSpPr>
        <p:spPr>
          <a:xfrm>
            <a:off x="836930" y="1569085"/>
            <a:ext cx="194881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>
                <a:solidFill>
                  <a:srgbClr val="FF0000"/>
                </a:solidFill>
              </a:rPr>
              <a:t>y=2x+1</a:t>
            </a:r>
            <a:endParaRPr lang="en-US" altLang="zh-CN" sz="2800">
              <a:solidFill>
                <a:srgbClr val="FF0000"/>
              </a:solidFill>
            </a:endParaRPr>
          </a:p>
        </p:txBody>
      </p:sp>
      <p:sp>
        <p:nvSpPr>
          <p:cNvPr id="14" name="内容占位符 13"/>
          <p:cNvSpPr>
            <a:spLocks noGrp="1"/>
          </p:cNvSpPr>
          <p:nvPr>
            <p:ph idx="1"/>
          </p:nvPr>
        </p:nvSpPr>
        <p:spPr>
          <a:xfrm>
            <a:off x="2043430" y="2091055"/>
            <a:ext cx="8916035" cy="468122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zh-CN" altLang="en-US" sz="3200"/>
              <a:t>解：设</a:t>
            </a:r>
            <a:r>
              <a:rPr lang="en-US" altLang="zh-CN" sz="3200"/>
              <a:t>y</a:t>
            </a:r>
            <a:r>
              <a:rPr lang="en-US" altLang="zh-CN" sz="3200" baseline="-25000"/>
              <a:t>1</a:t>
            </a:r>
            <a:r>
              <a:rPr lang="en-US" altLang="zh-CN" sz="3200"/>
              <a:t>=kx+b</a:t>
            </a:r>
            <a:endParaRPr lang="en-US" altLang="zh-CN" sz="3200"/>
          </a:p>
          <a:p>
            <a:pPr marL="0" indent="0">
              <a:buNone/>
            </a:pPr>
            <a:r>
              <a:rPr lang="en-US" altLang="zh-CN" sz="3200"/>
              <a:t>                ∵y</a:t>
            </a:r>
            <a:r>
              <a:rPr lang="en-US" altLang="zh-CN" sz="3200" baseline="-25000"/>
              <a:t>1</a:t>
            </a:r>
            <a:r>
              <a:rPr lang="zh-CN" altLang="en-US" sz="3200"/>
              <a:t>的</a:t>
            </a:r>
            <a:r>
              <a:rPr lang="zh-CN" altLang="en-US" sz="3200">
                <a:sym typeface="+mn-ea"/>
              </a:rPr>
              <a:t>图象经过点（</a:t>
            </a:r>
            <a:r>
              <a:rPr lang="en-US" altLang="zh-CN" sz="3200">
                <a:sym typeface="+mn-ea"/>
              </a:rPr>
              <a:t>1,3</a:t>
            </a:r>
            <a:r>
              <a:rPr lang="zh-CN" altLang="en-US" sz="3200">
                <a:sym typeface="+mn-ea"/>
              </a:rPr>
              <a:t>）（</a:t>
            </a:r>
            <a:r>
              <a:rPr lang="en-US" altLang="zh-CN" sz="3200">
                <a:sym typeface="+mn-ea"/>
              </a:rPr>
              <a:t>3,7</a:t>
            </a:r>
            <a:r>
              <a:rPr lang="zh-CN" altLang="en-US" sz="3200">
                <a:sym typeface="+mn-ea"/>
              </a:rPr>
              <a:t>）</a:t>
            </a:r>
            <a:r>
              <a:rPr lang="en-US" altLang="zh-CN" sz="3200"/>
              <a:t>            </a:t>
            </a:r>
            <a:endParaRPr lang="en-US" altLang="zh-CN" sz="3200"/>
          </a:p>
          <a:p>
            <a:pPr marL="0" indent="0">
              <a:buNone/>
            </a:pPr>
            <a:r>
              <a:rPr lang="zh-CN" altLang="en-US" sz="3200"/>
              <a:t>                     把（</a:t>
            </a:r>
            <a:r>
              <a:rPr lang="en-US" altLang="zh-CN" sz="3200"/>
              <a:t>1,3</a:t>
            </a:r>
            <a:r>
              <a:rPr lang="zh-CN" altLang="en-US" sz="3200"/>
              <a:t>）（</a:t>
            </a:r>
            <a:r>
              <a:rPr lang="en-US" altLang="zh-CN" sz="3200"/>
              <a:t>3,7</a:t>
            </a:r>
            <a:r>
              <a:rPr lang="zh-CN" altLang="en-US" sz="3200"/>
              <a:t>）分别代入</a:t>
            </a:r>
            <a:r>
              <a:rPr lang="en-US" altLang="zh-CN" sz="3200"/>
              <a:t>y</a:t>
            </a:r>
            <a:r>
              <a:rPr lang="en-US" altLang="zh-CN" sz="3200" baseline="-25000"/>
              <a:t>1</a:t>
            </a:r>
            <a:r>
              <a:rPr lang="en-US" altLang="zh-CN" sz="3200"/>
              <a:t>=kx+b</a:t>
            </a:r>
            <a:r>
              <a:rPr lang="zh-CN" altLang="en-US" sz="3200"/>
              <a:t>，得 </a:t>
            </a:r>
            <a:endParaRPr lang="en-US" altLang="zh-CN" sz="3200"/>
          </a:p>
          <a:p>
            <a:pPr marL="0" indent="0">
              <a:buNone/>
            </a:pPr>
            <a:r>
              <a:rPr lang="en-US" altLang="zh-CN" sz="3200"/>
              <a:t>                           k+b=3</a:t>
            </a:r>
            <a:endParaRPr lang="en-US" altLang="zh-CN" sz="3200"/>
          </a:p>
          <a:p>
            <a:pPr marL="0" indent="0">
              <a:buNone/>
            </a:pPr>
            <a:r>
              <a:rPr lang="en-US" altLang="zh-CN" sz="3200"/>
              <a:t>                           3k+b=7</a:t>
            </a:r>
            <a:endParaRPr lang="en-US" altLang="zh-CN" sz="3200"/>
          </a:p>
          <a:p>
            <a:pPr marL="0" indent="0">
              <a:buNone/>
            </a:pPr>
            <a:r>
              <a:rPr lang="zh-CN" altLang="en-US" sz="3200"/>
              <a:t>                      解得</a:t>
            </a:r>
            <a:r>
              <a:rPr lang="en-US" altLang="zh-CN" sz="3200"/>
              <a:t>k=2</a:t>
            </a:r>
            <a:r>
              <a:rPr lang="zh-CN" altLang="en-US" sz="3200"/>
              <a:t>，</a:t>
            </a:r>
            <a:r>
              <a:rPr lang="en-US" altLang="zh-CN" sz="3200"/>
              <a:t>b=1</a:t>
            </a:r>
            <a:endParaRPr lang="en-US" altLang="zh-CN" sz="3200"/>
          </a:p>
          <a:p>
            <a:pPr marL="0" indent="0">
              <a:buNone/>
            </a:pPr>
            <a:r>
              <a:rPr lang="en-US" altLang="zh-CN" sz="3200"/>
              <a:t>                ∴</a:t>
            </a:r>
            <a:r>
              <a:rPr lang="zh-CN" altLang="en-US" sz="3200"/>
              <a:t>正比例函数的解析式为</a:t>
            </a:r>
            <a:r>
              <a:rPr lang="en-US" altLang="zh-CN" sz="3200"/>
              <a:t>y</a:t>
            </a:r>
            <a:r>
              <a:rPr lang="en-US" altLang="zh-CN" sz="3200" baseline="-25000"/>
              <a:t>1</a:t>
            </a:r>
            <a:r>
              <a:rPr lang="en-US" altLang="zh-CN" sz="3200"/>
              <a:t>=2x+1</a:t>
            </a:r>
            <a:endParaRPr lang="en-US" altLang="zh-CN" sz="3200"/>
          </a:p>
        </p:txBody>
      </p:sp>
      <p:sp>
        <p:nvSpPr>
          <p:cNvPr id="15" name="左大括号 14"/>
          <p:cNvSpPr/>
          <p:nvPr/>
        </p:nvSpPr>
        <p:spPr>
          <a:xfrm>
            <a:off x="6784975" y="4313555"/>
            <a:ext cx="259715" cy="843915"/>
          </a:xfrm>
          <a:prstGeom prst="leftBrac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8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4" grpId="0" uiExpand="1" build="p" animBg="1"/>
      <p:bldP spid="15" grpId="0"/>
      <p:bldP spid="1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五边形 3"/>
          <p:cNvSpPr/>
          <p:nvPr/>
        </p:nvSpPr>
        <p:spPr>
          <a:xfrm>
            <a:off x="95250" y="89535"/>
            <a:ext cx="2901315" cy="637540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270510" y="24130"/>
            <a:ext cx="328295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/>
              <a:t>知识点七</a:t>
            </a:r>
            <a:endParaRPr lang="en-US" altLang="zh-CN" sz="4400"/>
          </a:p>
        </p:txBody>
      </p:sp>
      <p:sp>
        <p:nvSpPr>
          <p:cNvPr id="6" name="文本框 5"/>
          <p:cNvSpPr txBox="1"/>
          <p:nvPr/>
        </p:nvSpPr>
        <p:spPr>
          <a:xfrm>
            <a:off x="3878580" y="89535"/>
            <a:ext cx="3053080" cy="76835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 sz="4400" b="1"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方法技巧</a:t>
            </a:r>
            <a:endParaRPr lang="zh-CN" altLang="en-US" sz="4400" b="1"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063750" y="857885"/>
            <a:ext cx="9036685" cy="107632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200" b="1">
                <a:solidFill>
                  <a:srgbClr val="00800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待定系数法确定一次函数的表达式可归纳为：“一设、二列、三解、四定”</a:t>
            </a:r>
            <a:endParaRPr lang="zh-CN" altLang="zh-CN" sz="3200" b="1">
              <a:solidFill>
                <a:srgbClr val="008000"/>
              </a:solidFill>
              <a:latin typeface="Arial" panose="020b0604020202020204" pitchFamily="34" charset="0"/>
              <a:ea typeface="黑体" panose="02010609060101010101" pitchFamily="2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992313" y="2133600"/>
            <a:ext cx="7924800" cy="6451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600" b="1">
                <a:latin typeface="Arial" panose="020b0604020202020204" pitchFamily="34" charset="0"/>
                <a:ea typeface="黑体" panose="02010609060101010101" pitchFamily="2" charset="-122"/>
              </a:rPr>
              <a:t>一设</a:t>
            </a:r>
            <a:r>
              <a:rPr lang="zh-CN" altLang="en-US" sz="2800" b="1">
                <a:solidFill>
                  <a:srgbClr val="F5376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：设出函数关系式的一般形式</a:t>
            </a:r>
            <a:r>
              <a:rPr lang="en-US" altLang="zh-CN" sz="2800" b="1" err="1">
                <a:solidFill>
                  <a:srgbClr val="F5376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y=kx+b</a:t>
            </a:r>
            <a:r>
              <a:rPr lang="zh-CN" altLang="zh-CN" sz="2800" b="1">
                <a:solidFill>
                  <a:srgbClr val="F5376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;</a:t>
            </a:r>
            <a:endParaRPr lang="zh-CN" altLang="zh-CN" sz="2800" b="1">
              <a:solidFill>
                <a:srgbClr val="F53760"/>
              </a:solidFill>
              <a:latin typeface="Arial" panose="020b0604020202020204" pitchFamily="34" charset="0"/>
              <a:ea typeface="黑体" panose="02010609060101010101" pitchFamily="2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992313" y="2852738"/>
            <a:ext cx="7924800" cy="129159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600" b="1">
                <a:latin typeface="Arial" panose="020b0604020202020204" pitchFamily="34" charset="0"/>
                <a:ea typeface="黑体" panose="02010609060101010101" pitchFamily="2" charset="-122"/>
              </a:rPr>
              <a:t>二列</a:t>
            </a:r>
            <a:r>
              <a:rPr lang="zh-CN" altLang="en-US" sz="2800" b="1">
                <a:solidFill>
                  <a:srgbClr val="F5376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：根据已知两点的坐标列出关于</a:t>
            </a:r>
            <a:r>
              <a:rPr lang="en-US" altLang="zh-CN" sz="2800" b="1">
                <a:solidFill>
                  <a:srgbClr val="F5376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k</a:t>
            </a:r>
            <a:r>
              <a:rPr lang="zh-CN" altLang="en-US" sz="2800" b="1">
                <a:solidFill>
                  <a:srgbClr val="F5376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、</a:t>
            </a:r>
            <a:r>
              <a:rPr lang="en-US" altLang="zh-CN" sz="2800" b="1">
                <a:solidFill>
                  <a:srgbClr val="F5376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b</a:t>
            </a:r>
            <a:r>
              <a:rPr lang="zh-CN" altLang="en-US" sz="2800" b="1">
                <a:solidFill>
                  <a:srgbClr val="F5376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的二 </a:t>
            </a:r>
            <a:endParaRPr lang="zh-CN" altLang="en-US" sz="2800" b="1">
              <a:solidFill>
                <a:srgbClr val="F53760"/>
              </a:solidFill>
              <a:latin typeface="Arial" panose="020b0604020202020204" pitchFamily="34" charset="0"/>
              <a:ea typeface="黑体" panose="02010609060101010101" pitchFamily="2" charset="-122"/>
            </a:endParaRPr>
          </a:p>
          <a:p>
            <a:pPr>
              <a:spcBef>
                <a:spcPct val="50000"/>
              </a:spcBef>
            </a:pPr>
            <a:r>
              <a:rPr lang="zh-CN" altLang="en-US" sz="2800" b="1">
                <a:solidFill>
                  <a:srgbClr val="F5376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             元 一次方程组；</a:t>
            </a:r>
            <a:endParaRPr lang="zh-CN" altLang="zh-CN" sz="2800" b="1">
              <a:solidFill>
                <a:srgbClr val="F53760"/>
              </a:solidFill>
              <a:latin typeface="Arial" panose="020b0604020202020204" pitchFamily="34" charset="0"/>
              <a:ea typeface="黑体" panose="02010609060101010101" pitchFamily="2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2063750" y="4005263"/>
            <a:ext cx="7924800" cy="6451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600" b="1">
                <a:latin typeface="Arial" panose="020b0604020202020204" pitchFamily="34" charset="0"/>
                <a:ea typeface="黑体" panose="02010609060101010101" pitchFamily="2" charset="-122"/>
              </a:rPr>
              <a:t>三解</a:t>
            </a:r>
            <a:r>
              <a:rPr lang="zh-CN" altLang="en-US" sz="2800" b="1">
                <a:solidFill>
                  <a:srgbClr val="F5376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：解这个方程组，求出</a:t>
            </a:r>
            <a:r>
              <a:rPr lang="en-US" altLang="zh-CN" sz="2800" b="1">
                <a:solidFill>
                  <a:srgbClr val="F5376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k</a:t>
            </a:r>
            <a:r>
              <a:rPr lang="zh-CN" altLang="en-US" sz="2800" b="1">
                <a:solidFill>
                  <a:srgbClr val="F5376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、</a:t>
            </a:r>
            <a:r>
              <a:rPr lang="en-US" altLang="zh-CN" sz="2800" b="1">
                <a:solidFill>
                  <a:srgbClr val="F5376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b</a:t>
            </a:r>
            <a:r>
              <a:rPr lang="zh-CN" altLang="en-US" sz="2800" b="1">
                <a:solidFill>
                  <a:srgbClr val="F5376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的值；</a:t>
            </a:r>
            <a:endParaRPr lang="zh-CN" altLang="zh-CN" sz="2800" b="1">
              <a:solidFill>
                <a:srgbClr val="F53760"/>
              </a:solidFill>
              <a:latin typeface="Arial" panose="020b0604020202020204" pitchFamily="34" charset="0"/>
              <a:ea typeface="黑体" panose="02010609060101010101" pitchFamily="2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2063750" y="4797425"/>
            <a:ext cx="7924800" cy="129159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600" b="1">
                <a:latin typeface="Arial" panose="020b0604020202020204" pitchFamily="34" charset="0"/>
                <a:ea typeface="黑体" panose="02010609060101010101" pitchFamily="2" charset="-122"/>
              </a:rPr>
              <a:t>四</a:t>
            </a:r>
            <a:r>
              <a:rPr lang="zh-CN" altLang="en-US" sz="3600" b="1">
                <a:latin typeface="Comic Sans MS" panose="030f0702030302020204" pitchFamily="66" charset="0"/>
              </a:rPr>
              <a:t>定</a:t>
            </a:r>
            <a:r>
              <a:rPr lang="zh-CN" altLang="en-US" sz="2800" b="1">
                <a:solidFill>
                  <a:srgbClr val="F5376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：把求得的</a:t>
            </a:r>
            <a:r>
              <a:rPr lang="en-US" altLang="zh-CN" sz="2800" b="1">
                <a:solidFill>
                  <a:srgbClr val="F5376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k</a:t>
            </a:r>
            <a:r>
              <a:rPr lang="zh-CN" altLang="en-US" sz="2800" b="1">
                <a:solidFill>
                  <a:srgbClr val="F5376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、</a:t>
            </a:r>
            <a:r>
              <a:rPr lang="en-US" altLang="zh-CN" sz="2800" b="1">
                <a:solidFill>
                  <a:srgbClr val="F5376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b</a:t>
            </a:r>
            <a:r>
              <a:rPr lang="zh-CN" altLang="en-US" sz="2800" b="1">
                <a:solidFill>
                  <a:srgbClr val="F5376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的值代入</a:t>
            </a:r>
            <a:r>
              <a:rPr lang="en-US" altLang="zh-CN" sz="2800" b="1" err="1">
                <a:solidFill>
                  <a:srgbClr val="F5376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y=kx+b</a:t>
            </a:r>
            <a:r>
              <a:rPr lang="zh-CN" altLang="en-US" sz="2800" b="1">
                <a:solidFill>
                  <a:srgbClr val="F5376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，得出函</a:t>
            </a:r>
            <a:endParaRPr lang="zh-CN" altLang="en-US" sz="2800" b="1">
              <a:solidFill>
                <a:srgbClr val="F53760"/>
              </a:solidFill>
              <a:latin typeface="Arial" panose="020b0604020202020204" pitchFamily="34" charset="0"/>
              <a:ea typeface="黑体" panose="02010609060101010101" pitchFamily="2" charset="-122"/>
            </a:endParaRPr>
          </a:p>
          <a:p>
            <a:pPr>
              <a:spcBef>
                <a:spcPct val="50000"/>
              </a:spcBef>
            </a:pPr>
            <a:r>
              <a:rPr lang="zh-CN" altLang="en-US" sz="2800" b="1">
                <a:solidFill>
                  <a:srgbClr val="F5376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              数关系式</a:t>
            </a:r>
            <a:r>
              <a:rPr lang="zh-CN" altLang="zh-CN" sz="2800" b="1">
                <a:solidFill>
                  <a:srgbClr val="F5376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.</a:t>
            </a:r>
            <a:endParaRPr lang="zh-CN" altLang="zh-CN" sz="2800" b="1">
              <a:solidFill>
                <a:srgbClr val="F53760"/>
              </a:solidFill>
              <a:latin typeface="Arial" panose="020b0604020202020204" pitchFamily="34" charset="0"/>
              <a:ea typeface="黑体" panose="02010609060101010101" pitchFamily="2" charset="-122"/>
            </a:endParaRPr>
          </a:p>
        </p:txBody>
      </p:sp>
    </p:spTree>
  </p:cSld>
  <p:clrMapOvr>
    <a:masterClrMapping/>
  </p:clrMapOvr>
  <p:transition/>
  <p:timing/>
</p:sld>
</file>

<file path=ppt/slides/slide2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五边形 3"/>
          <p:cNvSpPr/>
          <p:nvPr/>
        </p:nvSpPr>
        <p:spPr>
          <a:xfrm>
            <a:off x="95250" y="89535"/>
            <a:ext cx="2901315" cy="637540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270510" y="24130"/>
            <a:ext cx="328295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/>
              <a:t>知识点七</a:t>
            </a:r>
            <a:endParaRPr lang="zh-CN" altLang="en-US" sz="4400"/>
          </a:p>
        </p:txBody>
      </p:sp>
      <p:sp>
        <p:nvSpPr>
          <p:cNvPr id="8" name="文本框 7"/>
          <p:cNvSpPr txBox="1"/>
          <p:nvPr/>
        </p:nvSpPr>
        <p:spPr>
          <a:xfrm>
            <a:off x="95250" y="1017270"/>
            <a:ext cx="11301095" cy="1383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2800"/>
              <a:t>变式   如图，一次函数图象经过点</a:t>
            </a:r>
            <a:r>
              <a:rPr lang="en-US" altLang="zh-CN" sz="2800"/>
              <a:t>A</a:t>
            </a:r>
            <a:r>
              <a:rPr lang="zh-CN" altLang="en-US" sz="2800"/>
              <a:t>，且与正比例函数</a:t>
            </a:r>
            <a:r>
              <a:rPr lang="en-US" altLang="zh-CN" sz="2800"/>
              <a:t>y=-x</a:t>
            </a:r>
            <a:r>
              <a:rPr lang="zh-CN" altLang="en-US" sz="2800"/>
              <a:t>的图象交于点</a:t>
            </a:r>
            <a:r>
              <a:rPr lang="en-US" altLang="zh-CN" sz="2800"/>
              <a:t>B</a:t>
            </a:r>
            <a:r>
              <a:rPr lang="zh-CN" altLang="en-US" sz="2800"/>
              <a:t>，则该一次函数的表达式为</a:t>
            </a:r>
            <a:r>
              <a:rPr lang="en-US" altLang="zh-CN" sz="2800"/>
              <a:t>__________.</a:t>
            </a:r>
            <a:r>
              <a:rPr lang="zh-CN" altLang="en-US" sz="2800"/>
              <a:t>     </a:t>
            </a:r>
            <a:endParaRPr lang="zh-CN" altLang="en-US" sz="2800"/>
          </a:p>
        </p:txBody>
      </p:sp>
      <p:sp>
        <p:nvSpPr>
          <p:cNvPr id="2" name="文本框 1"/>
          <p:cNvSpPr txBox="1"/>
          <p:nvPr/>
        </p:nvSpPr>
        <p:spPr>
          <a:xfrm>
            <a:off x="3553460" y="85725"/>
            <a:ext cx="2921000" cy="70675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zh-CN" altLang="en-US" sz="4000" b="1">
                <a:solidFill>
                  <a:schemeClr val="accent2">
                    <a:lumMod val="75000"/>
                  </a:schemeClr>
                </a:solidFill>
                <a:effectLst>
                  <a:outerShdw blurRad="50800" dist="38100" dir="18900000" algn="bl" rotWithShape="0">
                    <a:schemeClr val="accent2">
                      <a:lumMod val="75000"/>
                      <a:alpha val="40000"/>
                    </a:schemeClr>
                  </a:outerShdw>
                </a:effectLst>
              </a:rPr>
              <a:t>变式训练</a:t>
            </a:r>
            <a:endParaRPr lang="zh-CN" altLang="en-US" sz="4000" b="1">
              <a:solidFill>
                <a:schemeClr val="accent2">
                  <a:lumMod val="75000"/>
                </a:schemeClr>
              </a:solidFill>
              <a:effectLst>
                <a:outerShdw blurRad="50800" dist="38100" dir="18900000" algn="bl" rotWithShape="0">
                  <a:schemeClr val="accent2">
                    <a:lumMod val="75000"/>
                    <a:alpha val="40000"/>
                  </a:schemeClr>
                </a:outerShdw>
              </a:effectLst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080635" y="1699895"/>
            <a:ext cx="176911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>
                <a:solidFill>
                  <a:srgbClr val="FF0000"/>
                </a:solidFill>
              </a:rPr>
              <a:t>y=x+2</a:t>
            </a:r>
            <a:endParaRPr lang="en-US" altLang="zh-CN" sz="2800">
              <a:solidFill>
                <a:srgbClr val="FF0000"/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3830" y="2673985"/>
            <a:ext cx="5248910" cy="372872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8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1" fill="hold"/>
                                        <p:tgtEl>
                                          <p:spTgt spid="8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5" dur="1" fill="hold"/>
                                        <p:tgtEl>
                                          <p:spTgt spid="10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五边形 3"/>
          <p:cNvSpPr/>
          <p:nvPr/>
        </p:nvSpPr>
        <p:spPr>
          <a:xfrm>
            <a:off x="95250" y="89535"/>
            <a:ext cx="2901315" cy="637540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270510" y="24130"/>
            <a:ext cx="328295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/>
              <a:t>知识点八</a:t>
            </a:r>
            <a:endParaRPr lang="zh-CN" altLang="en-US" sz="4400"/>
          </a:p>
        </p:txBody>
      </p:sp>
      <p:sp>
        <p:nvSpPr>
          <p:cNvPr id="6" name="文本框 5"/>
          <p:cNvSpPr txBox="1"/>
          <p:nvPr/>
        </p:nvSpPr>
        <p:spPr>
          <a:xfrm>
            <a:off x="3667760" y="89535"/>
            <a:ext cx="5666105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/>
              <a:t>一次函数的应用</a:t>
            </a:r>
            <a:endParaRPr lang="zh-CN" altLang="en-US" sz="4400" b="1"/>
          </a:p>
        </p:txBody>
      </p:sp>
      <p:sp>
        <p:nvSpPr>
          <p:cNvPr id="7" name="文本框 6"/>
          <p:cNvSpPr txBox="1"/>
          <p:nvPr/>
        </p:nvSpPr>
        <p:spPr>
          <a:xfrm>
            <a:off x="270510" y="857885"/>
            <a:ext cx="11964670" cy="2861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>
                <a:solidFill>
                  <a:schemeClr val="tx1"/>
                </a:solidFill>
              </a:rPr>
              <a:t>要点：</a:t>
            </a:r>
            <a:endParaRPr lang="zh-CN" altLang="en-US" sz="2800">
              <a:solidFill>
                <a:srgbClr val="FF0000"/>
              </a:solidFill>
            </a:endParaRPr>
          </a:p>
          <a:p>
            <a:r>
              <a:rPr lang="en-US" altLang="zh-CN" sz="2800">
                <a:solidFill>
                  <a:srgbClr val="FF0000"/>
                </a:solidFill>
              </a:rPr>
              <a:t>1.</a:t>
            </a:r>
            <a:r>
              <a:rPr lang="zh-CN" altLang="en-US" sz="2800">
                <a:solidFill>
                  <a:srgbClr val="FF0000"/>
                </a:solidFill>
              </a:rPr>
              <a:t>一次函数与一元二次方程的关系：方程</a:t>
            </a:r>
            <a:r>
              <a:rPr lang="en-US" altLang="zh-CN" sz="2800">
                <a:solidFill>
                  <a:srgbClr val="FF0000"/>
                </a:solidFill>
              </a:rPr>
              <a:t>kx+b=0(k≠0)</a:t>
            </a:r>
            <a:r>
              <a:rPr lang="zh-CN" altLang="en-US" sz="2800">
                <a:solidFill>
                  <a:srgbClr val="FF0000"/>
                </a:solidFill>
              </a:rPr>
              <a:t>的解即函数</a:t>
            </a:r>
            <a:r>
              <a:rPr lang="en-US" altLang="zh-CN" sz="2800">
                <a:solidFill>
                  <a:srgbClr val="FF0000"/>
                </a:solidFill>
              </a:rPr>
              <a:t>y=kx+b</a:t>
            </a:r>
            <a:r>
              <a:rPr lang="en-US" altLang="zh-CN" sz="2800">
                <a:solidFill>
                  <a:srgbClr val="FF0000"/>
                </a:solidFill>
                <a:sym typeface="+mn-ea"/>
              </a:rPr>
              <a:t>(k≠0)</a:t>
            </a:r>
            <a:r>
              <a:rPr lang="zh-CN" altLang="en-US" sz="2800">
                <a:solidFill>
                  <a:srgbClr val="FF0000"/>
                </a:solidFill>
                <a:sym typeface="+mn-ea"/>
              </a:rPr>
              <a:t>当</a:t>
            </a:r>
            <a:r>
              <a:rPr lang="en-US" altLang="zh-CN" sz="2800">
                <a:solidFill>
                  <a:srgbClr val="FF0000"/>
                </a:solidFill>
                <a:sym typeface="+mn-ea"/>
              </a:rPr>
              <a:t>y=0</a:t>
            </a:r>
            <a:r>
              <a:rPr lang="zh-CN" altLang="en-US" sz="2800">
                <a:solidFill>
                  <a:srgbClr val="FF0000"/>
                </a:solidFill>
                <a:sym typeface="+mn-ea"/>
              </a:rPr>
              <a:t>时</a:t>
            </a:r>
            <a:r>
              <a:rPr lang="en-US" altLang="zh-CN" sz="2800">
                <a:solidFill>
                  <a:srgbClr val="FF0000"/>
                </a:solidFill>
                <a:sym typeface="+mn-ea"/>
              </a:rPr>
              <a:t>x</a:t>
            </a:r>
            <a:r>
              <a:rPr lang="zh-CN" altLang="en-US" sz="2800">
                <a:solidFill>
                  <a:srgbClr val="FF0000"/>
                </a:solidFill>
                <a:sym typeface="+mn-ea"/>
              </a:rPr>
              <a:t>所对应的值，从图象上看，则为函数图象与</a:t>
            </a:r>
            <a:r>
              <a:rPr lang="en-US" altLang="zh-CN" sz="2800">
                <a:solidFill>
                  <a:srgbClr val="FF0000"/>
                </a:solidFill>
                <a:sym typeface="+mn-ea"/>
              </a:rPr>
              <a:t>x</a:t>
            </a:r>
            <a:r>
              <a:rPr lang="zh-CN" altLang="en-US" sz="2800">
                <a:solidFill>
                  <a:srgbClr val="FF0000"/>
                </a:solidFill>
                <a:sym typeface="+mn-ea"/>
              </a:rPr>
              <a:t>轴交点的横坐标。</a:t>
            </a:r>
            <a:endParaRPr lang="zh-CN" altLang="en-US" sz="2800">
              <a:solidFill>
                <a:srgbClr val="FF0000"/>
              </a:solidFill>
              <a:sym typeface="+mn-ea"/>
            </a:endParaRPr>
          </a:p>
          <a:p>
            <a:r>
              <a:rPr lang="en-US" altLang="zh-CN" sz="2800">
                <a:solidFill>
                  <a:srgbClr val="FF0000"/>
                </a:solidFill>
                <a:sym typeface="+mn-ea"/>
              </a:rPr>
              <a:t>2.</a:t>
            </a:r>
            <a:r>
              <a:rPr lang="zh-CN" altLang="en-US" sz="2800">
                <a:solidFill>
                  <a:srgbClr val="FF0000"/>
                </a:solidFill>
                <a:sym typeface="+mn-ea"/>
              </a:rPr>
              <a:t>利用图象信息解决实际问题：要认真分析图像上各点的意义，特别是图象与坐标轴的交点。</a:t>
            </a:r>
            <a:endParaRPr lang="zh-CN" altLang="en-US" sz="2800">
              <a:solidFill>
                <a:srgbClr val="FF0000"/>
              </a:solidFill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70510" y="3719195"/>
            <a:ext cx="11301095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/>
              <a:t>例</a:t>
            </a:r>
            <a:r>
              <a:rPr lang="en-US" altLang="zh-CN" sz="2800"/>
              <a:t>1</a:t>
            </a:r>
            <a:r>
              <a:rPr lang="zh-CN" altLang="en-US" sz="2800"/>
              <a:t>  已知直线</a:t>
            </a:r>
            <a:r>
              <a:rPr lang="en-US" altLang="zh-CN" sz="2800"/>
              <a:t>y=kx+b</a:t>
            </a:r>
            <a:r>
              <a:rPr lang="en-US" altLang="zh-CN" sz="2800">
                <a:solidFill>
                  <a:schemeClr val="tx1"/>
                </a:solidFill>
                <a:sym typeface="+mn-ea"/>
              </a:rPr>
              <a:t>(k≠0)</a:t>
            </a:r>
            <a:r>
              <a:rPr lang="zh-CN" altLang="en-US" sz="2800">
                <a:solidFill>
                  <a:schemeClr val="tx1"/>
                </a:solidFill>
                <a:sym typeface="+mn-ea"/>
              </a:rPr>
              <a:t>过</a:t>
            </a:r>
            <a:r>
              <a:rPr lang="en-US" altLang="zh-CN" sz="2800">
                <a:solidFill>
                  <a:schemeClr val="tx1"/>
                </a:solidFill>
                <a:sym typeface="+mn-ea"/>
              </a:rPr>
              <a:t>A</a:t>
            </a:r>
            <a:r>
              <a:rPr lang="zh-CN" altLang="en-US" sz="2800">
                <a:solidFill>
                  <a:schemeClr val="tx1"/>
                </a:solidFill>
                <a:sym typeface="+mn-ea"/>
              </a:rPr>
              <a:t>（</a:t>
            </a:r>
            <a:r>
              <a:rPr lang="en-US" altLang="zh-CN" sz="2800">
                <a:solidFill>
                  <a:schemeClr val="tx1"/>
                </a:solidFill>
                <a:sym typeface="+mn-ea"/>
              </a:rPr>
              <a:t>0,4</a:t>
            </a:r>
            <a:r>
              <a:rPr lang="zh-CN" altLang="en-US" sz="2800">
                <a:solidFill>
                  <a:schemeClr val="tx1"/>
                </a:solidFill>
                <a:sym typeface="+mn-ea"/>
              </a:rPr>
              <a:t>）和</a:t>
            </a:r>
            <a:r>
              <a:rPr lang="en-US" altLang="zh-CN" sz="2800">
                <a:solidFill>
                  <a:schemeClr val="tx1"/>
                </a:solidFill>
                <a:sym typeface="+mn-ea"/>
              </a:rPr>
              <a:t>B</a:t>
            </a:r>
            <a:r>
              <a:rPr lang="zh-CN" altLang="en-US" sz="2800">
                <a:solidFill>
                  <a:schemeClr val="tx1"/>
                </a:solidFill>
                <a:sym typeface="+mn-ea"/>
              </a:rPr>
              <a:t>（</a:t>
            </a:r>
            <a:r>
              <a:rPr lang="en-US" altLang="zh-CN" sz="2800">
                <a:solidFill>
                  <a:schemeClr val="tx1"/>
                </a:solidFill>
                <a:sym typeface="+mn-ea"/>
              </a:rPr>
              <a:t>-3,0</a:t>
            </a:r>
            <a:r>
              <a:rPr lang="zh-CN" altLang="en-US" sz="2800">
                <a:solidFill>
                  <a:schemeClr val="tx1"/>
                </a:solidFill>
                <a:sym typeface="+mn-ea"/>
              </a:rPr>
              <a:t>），则方程</a:t>
            </a:r>
            <a:r>
              <a:rPr lang="en-US" altLang="zh-CN" sz="2800">
                <a:solidFill>
                  <a:schemeClr val="tx1"/>
                </a:solidFill>
                <a:sym typeface="+mn-ea"/>
              </a:rPr>
              <a:t>kx+b=0</a:t>
            </a:r>
            <a:r>
              <a:rPr lang="zh-CN" altLang="en-US" sz="2800">
                <a:solidFill>
                  <a:schemeClr val="tx1"/>
                </a:solidFill>
                <a:sym typeface="+mn-ea"/>
              </a:rPr>
              <a:t>的解是</a:t>
            </a:r>
            <a:r>
              <a:rPr lang="en-US" altLang="zh-CN" sz="2800">
                <a:solidFill>
                  <a:schemeClr val="tx1"/>
                </a:solidFill>
                <a:sym typeface="+mn-ea"/>
              </a:rPr>
              <a:t>_________.</a:t>
            </a:r>
            <a:endParaRPr lang="en-US" altLang="zh-CN" sz="2800">
              <a:solidFill>
                <a:schemeClr val="tx1"/>
              </a:solidFill>
              <a:sym typeface="+mn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70510" y="4672330"/>
            <a:ext cx="8312150" cy="22453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>
                <a:sym typeface="+mn-ea"/>
              </a:rPr>
              <a:t>例</a:t>
            </a:r>
            <a:r>
              <a:rPr lang="en-US" altLang="zh-CN" sz="2800">
                <a:sym typeface="+mn-ea"/>
              </a:rPr>
              <a:t>2  </a:t>
            </a:r>
            <a:r>
              <a:rPr lang="zh-CN" altLang="en-US" sz="2800">
                <a:sym typeface="+mn-ea"/>
              </a:rPr>
              <a:t> 在某公用电话亭打电话时，需付电话费</a:t>
            </a:r>
            <a:r>
              <a:rPr lang="en-US" altLang="zh-CN" sz="2800">
                <a:sym typeface="+mn-ea"/>
              </a:rPr>
              <a:t>y(</a:t>
            </a:r>
            <a:r>
              <a:rPr lang="zh-CN" altLang="en-US" sz="2800">
                <a:sym typeface="+mn-ea"/>
              </a:rPr>
              <a:t>元</a:t>
            </a:r>
            <a:r>
              <a:rPr lang="en-US" altLang="zh-CN" sz="2800">
                <a:sym typeface="+mn-ea"/>
              </a:rPr>
              <a:t>)</a:t>
            </a:r>
            <a:r>
              <a:rPr lang="zh-CN" altLang="en-US" sz="2800">
                <a:sym typeface="+mn-ea"/>
              </a:rPr>
              <a:t>与通话时间</a:t>
            </a:r>
            <a:r>
              <a:rPr lang="en-US" altLang="zh-CN" sz="2800">
                <a:sym typeface="+mn-ea"/>
              </a:rPr>
              <a:t>x</a:t>
            </a:r>
            <a:r>
              <a:rPr lang="zh-CN" altLang="en-US" sz="2800">
                <a:sym typeface="+mn-ea"/>
              </a:rPr>
              <a:t>（分钟）之间的函数关系用图象表示如图，小明打了</a:t>
            </a:r>
            <a:r>
              <a:rPr lang="en-US" altLang="zh-CN" sz="2800">
                <a:sym typeface="+mn-ea"/>
              </a:rPr>
              <a:t>2</a:t>
            </a:r>
            <a:r>
              <a:rPr lang="zh-CN" altLang="en-US" sz="2800">
                <a:sym typeface="+mn-ea"/>
              </a:rPr>
              <a:t>分钟需付费</a:t>
            </a:r>
            <a:r>
              <a:rPr lang="en-US" altLang="zh-CN" sz="2800">
                <a:sym typeface="+mn-ea"/>
              </a:rPr>
              <a:t>______</a:t>
            </a:r>
            <a:r>
              <a:rPr lang="zh-CN" altLang="en-US" sz="2800">
                <a:sym typeface="+mn-ea"/>
              </a:rPr>
              <a:t>元；小丽打了</a:t>
            </a:r>
            <a:r>
              <a:rPr lang="en-US" altLang="zh-CN" sz="2800">
                <a:sym typeface="+mn-ea"/>
              </a:rPr>
              <a:t>8</a:t>
            </a:r>
            <a:r>
              <a:rPr lang="zh-CN" altLang="en-US" sz="2800">
                <a:sym typeface="+mn-ea"/>
              </a:rPr>
              <a:t>分钟需付费</a:t>
            </a:r>
            <a:r>
              <a:rPr lang="en-US" altLang="zh-CN" sz="2800">
                <a:sym typeface="+mn-ea"/>
              </a:rPr>
              <a:t>_______</a:t>
            </a:r>
            <a:r>
              <a:rPr lang="zh-CN" altLang="en-US" sz="2800">
                <a:sym typeface="+mn-ea"/>
              </a:rPr>
              <a:t>元。</a:t>
            </a:r>
            <a:endParaRPr lang="zh-CN" altLang="en-US" sz="2800"/>
          </a:p>
          <a:p>
            <a:r>
              <a:rPr lang="en-US" altLang="zh-CN" sz="2800">
                <a:sym typeface="+mn-ea"/>
              </a:rPr>
              <a:t> </a:t>
            </a:r>
            <a:endParaRPr lang="zh-CN" altLang="en-US" sz="2800"/>
          </a:p>
        </p:txBody>
      </p:sp>
      <p:sp>
        <p:nvSpPr>
          <p:cNvPr id="10" name="文本框 9"/>
          <p:cNvSpPr txBox="1"/>
          <p:nvPr/>
        </p:nvSpPr>
        <p:spPr>
          <a:xfrm>
            <a:off x="1411605" y="4150360"/>
            <a:ext cx="68199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>
                <a:solidFill>
                  <a:srgbClr val="FF0000"/>
                </a:solidFill>
              </a:rPr>
              <a:t>-3</a:t>
            </a:r>
            <a:endParaRPr lang="en-US" altLang="zh-CN" sz="2800">
              <a:solidFill>
                <a:srgbClr val="FF0000"/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17890" y="4340225"/>
            <a:ext cx="3698875" cy="257683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3817620" y="5534025"/>
            <a:ext cx="121793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>
                <a:solidFill>
                  <a:srgbClr val="FF0000"/>
                </a:solidFill>
              </a:rPr>
              <a:t>0.7</a:t>
            </a:r>
            <a:endParaRPr lang="en-US" altLang="zh-CN" sz="2800">
              <a:solidFill>
                <a:srgbClr val="FF0000"/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257300" y="5848350"/>
            <a:ext cx="98996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>
                <a:solidFill>
                  <a:srgbClr val="FF0000"/>
                </a:solidFill>
              </a:rPr>
              <a:t>2.2</a:t>
            </a:r>
            <a:endParaRPr lang="en-US" altLang="zh-CN" sz="280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7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10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9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1"/>
                            </p:stCondLst>
                            <p:childTnLst>
                              <p:par>
                                <p:cTn id="24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6" dur="1" fill="hold"/>
                                        <p:tgtEl>
                                          <p:spTgt spid="3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1" dur="1" fill="hold"/>
                                        <p:tgtEl>
                                          <p:spTgt spid="2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6" dur="1" fill="hold"/>
                                        <p:tgtEl>
                                          <p:spTgt spid="11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2" grpId="0"/>
      <p:bldP spid="11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五边形 3"/>
          <p:cNvSpPr/>
          <p:nvPr/>
        </p:nvSpPr>
        <p:spPr>
          <a:xfrm>
            <a:off x="95250" y="89535"/>
            <a:ext cx="2901315" cy="637540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270510" y="24130"/>
            <a:ext cx="328295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/>
              <a:t>知识点八</a:t>
            </a:r>
            <a:endParaRPr lang="zh-CN" altLang="en-US" sz="4400"/>
          </a:p>
        </p:txBody>
      </p:sp>
      <p:sp>
        <p:nvSpPr>
          <p:cNvPr id="6" name="文本框 5"/>
          <p:cNvSpPr txBox="1"/>
          <p:nvPr/>
        </p:nvSpPr>
        <p:spPr>
          <a:xfrm>
            <a:off x="3878580" y="89535"/>
            <a:ext cx="3053080" cy="76835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 sz="4400" b="1"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方法技巧</a:t>
            </a:r>
            <a:endParaRPr lang="zh-CN" altLang="en-US" sz="4400" b="1"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68300" y="1098550"/>
            <a:ext cx="10827385" cy="50774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>
                <a:solidFill>
                  <a:srgbClr val="FF0000"/>
                </a:solidFill>
                <a:sym typeface="+mn-ea"/>
              </a:rPr>
              <a:t>1.</a:t>
            </a:r>
            <a:r>
              <a:rPr lang="zh-CN" altLang="en-US" sz="3600">
                <a:solidFill>
                  <a:srgbClr val="FF0000"/>
                </a:solidFill>
                <a:sym typeface="+mn-ea"/>
              </a:rPr>
              <a:t>求方程</a:t>
            </a:r>
            <a:r>
              <a:rPr lang="en-US" altLang="zh-CN" sz="3600">
                <a:solidFill>
                  <a:srgbClr val="FF0000"/>
                </a:solidFill>
                <a:sym typeface="+mn-ea"/>
              </a:rPr>
              <a:t>kx+b=0(k≠0)</a:t>
            </a:r>
            <a:r>
              <a:rPr lang="zh-CN" altLang="en-US" sz="3600">
                <a:solidFill>
                  <a:srgbClr val="FF0000"/>
                </a:solidFill>
                <a:sym typeface="+mn-ea"/>
              </a:rPr>
              <a:t>的解就是求函数</a:t>
            </a:r>
            <a:r>
              <a:rPr lang="en-US" altLang="zh-CN" sz="3600">
                <a:solidFill>
                  <a:srgbClr val="FF0000"/>
                </a:solidFill>
                <a:sym typeface="+mn-ea"/>
              </a:rPr>
              <a:t>y=kx+b(k≠0)</a:t>
            </a:r>
            <a:r>
              <a:rPr lang="zh-CN" altLang="en-US" sz="3600">
                <a:solidFill>
                  <a:srgbClr val="FF0000"/>
                </a:solidFill>
                <a:sym typeface="+mn-ea"/>
              </a:rPr>
              <a:t>当</a:t>
            </a:r>
            <a:r>
              <a:rPr lang="en-US" altLang="zh-CN" sz="3600">
                <a:solidFill>
                  <a:srgbClr val="FF0000"/>
                </a:solidFill>
                <a:sym typeface="+mn-ea"/>
              </a:rPr>
              <a:t>y=0</a:t>
            </a:r>
            <a:r>
              <a:rPr lang="zh-CN" altLang="en-US" sz="3600">
                <a:solidFill>
                  <a:srgbClr val="FF0000"/>
                </a:solidFill>
                <a:sym typeface="+mn-ea"/>
              </a:rPr>
              <a:t>时</a:t>
            </a:r>
            <a:r>
              <a:rPr lang="en-US" altLang="zh-CN" sz="3600">
                <a:solidFill>
                  <a:srgbClr val="FF0000"/>
                </a:solidFill>
                <a:sym typeface="+mn-ea"/>
              </a:rPr>
              <a:t>x</a:t>
            </a:r>
            <a:r>
              <a:rPr lang="zh-CN" altLang="en-US" sz="3600">
                <a:solidFill>
                  <a:srgbClr val="FF0000"/>
                </a:solidFill>
                <a:sym typeface="+mn-ea"/>
              </a:rPr>
              <a:t>所对应的值，从图象上看，则为函数图象与</a:t>
            </a:r>
            <a:r>
              <a:rPr lang="en-US" altLang="zh-CN" sz="3600">
                <a:solidFill>
                  <a:srgbClr val="FF0000"/>
                </a:solidFill>
                <a:sym typeface="+mn-ea"/>
              </a:rPr>
              <a:t>x</a:t>
            </a:r>
            <a:r>
              <a:rPr lang="zh-CN" altLang="en-US" sz="3600">
                <a:solidFill>
                  <a:srgbClr val="FF0000"/>
                </a:solidFill>
                <a:sym typeface="+mn-ea"/>
              </a:rPr>
              <a:t>轴交点的横坐标。</a:t>
            </a:r>
            <a:endParaRPr lang="zh-CN" altLang="en-US" sz="3600">
              <a:solidFill>
                <a:srgbClr val="FF0000"/>
              </a:solidFill>
              <a:sym typeface="+mn-ea"/>
            </a:endParaRPr>
          </a:p>
          <a:p>
            <a:r>
              <a:rPr lang="en-US" altLang="zh-CN" sz="3600">
                <a:solidFill>
                  <a:srgbClr val="FF0000"/>
                </a:solidFill>
                <a:sym typeface="+mn-ea"/>
              </a:rPr>
              <a:t>2.</a:t>
            </a:r>
            <a:r>
              <a:rPr lang="zh-CN" altLang="en-US" sz="3600">
                <a:solidFill>
                  <a:srgbClr val="FF0000"/>
                </a:solidFill>
                <a:sym typeface="+mn-ea"/>
              </a:rPr>
              <a:t>利用图象信息解决实际问题：要认真分析图像上各点的意义，特别是图象与坐标轴的交点。</a:t>
            </a:r>
            <a:endParaRPr lang="zh-CN" altLang="en-US" sz="3600">
              <a:solidFill>
                <a:srgbClr val="FF0000"/>
              </a:solidFill>
              <a:sym typeface="+mn-ea"/>
            </a:endParaRPr>
          </a:p>
          <a:p>
            <a:r>
              <a:rPr lang="en-US" altLang="zh-CN" sz="3600">
                <a:solidFill>
                  <a:srgbClr val="FF0000"/>
                </a:solidFill>
              </a:rPr>
              <a:t>3.</a:t>
            </a:r>
            <a:r>
              <a:rPr lang="zh-CN" altLang="en-US" sz="3600">
                <a:solidFill>
                  <a:srgbClr val="FF0000"/>
                </a:solidFill>
              </a:rPr>
              <a:t>一次函数在方案设计问题的应用问题解决方法：</a:t>
            </a:r>
            <a:endParaRPr lang="zh-CN" altLang="en-US" sz="3600">
              <a:solidFill>
                <a:srgbClr val="FF0000"/>
              </a:solidFill>
            </a:endParaRPr>
          </a:p>
          <a:p>
            <a:r>
              <a:rPr lang="zh-CN" altLang="en-US" sz="3600">
                <a:solidFill>
                  <a:srgbClr val="FF0000"/>
                </a:solidFill>
              </a:rPr>
              <a:t>     先由待定系数法结合特殊点求解函数表达式；再根据图象与坐标轴的交点结合实际进行分析；最后根据题意进行解答。</a:t>
            </a:r>
            <a:endParaRPr lang="zh-CN" altLang="en-US" sz="360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/>
</p:sld>
</file>

<file path=ppt/slides/slide2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五边形 3"/>
          <p:cNvSpPr/>
          <p:nvPr/>
        </p:nvSpPr>
        <p:spPr>
          <a:xfrm>
            <a:off x="95250" y="89535"/>
            <a:ext cx="2901315" cy="637540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270510" y="24130"/>
            <a:ext cx="328295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/>
              <a:t>知识点一</a:t>
            </a:r>
            <a:endParaRPr lang="zh-CN" altLang="en-US" sz="4400"/>
          </a:p>
        </p:txBody>
      </p:sp>
      <p:sp>
        <p:nvSpPr>
          <p:cNvPr id="8" name="文本框 7"/>
          <p:cNvSpPr txBox="1"/>
          <p:nvPr/>
        </p:nvSpPr>
        <p:spPr>
          <a:xfrm>
            <a:off x="72390" y="792480"/>
            <a:ext cx="12047220" cy="2676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2800"/>
              <a:t>变式    某公司要印刷产品宣传材料，甲印刷厂提出：每份材料收</a:t>
            </a:r>
            <a:r>
              <a:rPr lang="en-US" altLang="zh-CN" sz="2800"/>
              <a:t>2</a:t>
            </a:r>
            <a:r>
              <a:rPr lang="zh-CN" altLang="en-US" sz="2800"/>
              <a:t>元印制费，另收</a:t>
            </a:r>
            <a:r>
              <a:rPr lang="en-US" altLang="zh-CN" sz="2800"/>
              <a:t>1500</a:t>
            </a:r>
            <a:r>
              <a:rPr lang="zh-CN" altLang="en-US" sz="2800"/>
              <a:t>元制版费；乙印刷厂提出：每份材料收</a:t>
            </a:r>
            <a:r>
              <a:rPr lang="en-US" altLang="zh-CN" sz="2800"/>
              <a:t>3.5</a:t>
            </a:r>
            <a:r>
              <a:rPr lang="zh-CN" altLang="en-US" sz="2800"/>
              <a:t>元印制费，不收制版费。</a:t>
            </a:r>
            <a:endParaRPr lang="zh-CN" altLang="en-US" sz="2800"/>
          </a:p>
          <a:p>
            <a:pPr fontAlgn="auto">
              <a:lnSpc>
                <a:spcPct val="150000"/>
              </a:lnSpc>
            </a:pPr>
            <a:r>
              <a:rPr lang="zh-CN" altLang="en-US" sz="2800"/>
              <a:t>（</a:t>
            </a:r>
            <a:r>
              <a:rPr lang="en-US" altLang="zh-CN" sz="2800"/>
              <a:t>1</a:t>
            </a:r>
            <a:r>
              <a:rPr lang="zh-CN" altLang="en-US" sz="2800"/>
              <a:t>）分别写出两印刷厂的收费</a:t>
            </a:r>
            <a:r>
              <a:rPr lang="en-US" altLang="zh-CN" sz="2800"/>
              <a:t>y</a:t>
            </a:r>
            <a:r>
              <a:rPr lang="zh-CN" altLang="en-US" sz="2800"/>
              <a:t>（元）与印制数量</a:t>
            </a:r>
            <a:r>
              <a:rPr lang="en-US" altLang="zh-CN" sz="2800"/>
              <a:t>x</a:t>
            </a:r>
            <a:r>
              <a:rPr lang="zh-CN" altLang="en-US" sz="2800"/>
              <a:t>（份）之间的关系式；</a:t>
            </a:r>
            <a:endParaRPr lang="zh-CN" altLang="en-US" sz="2800"/>
          </a:p>
          <a:p>
            <a:pPr fontAlgn="auto">
              <a:lnSpc>
                <a:spcPct val="150000"/>
              </a:lnSpc>
            </a:pPr>
            <a:r>
              <a:rPr lang="zh-CN" altLang="en-US" sz="2800"/>
              <a:t>（</a:t>
            </a:r>
            <a:r>
              <a:rPr lang="en-US" altLang="zh-CN" sz="2800"/>
              <a:t>2</a:t>
            </a:r>
            <a:r>
              <a:rPr lang="zh-CN" altLang="en-US" sz="2800"/>
              <a:t>）若该公司需印制</a:t>
            </a:r>
            <a:r>
              <a:rPr lang="en-US" altLang="zh-CN" sz="2800"/>
              <a:t>800</a:t>
            </a:r>
            <a:r>
              <a:rPr lang="zh-CN" altLang="en-US" sz="2800"/>
              <a:t>份宣传材料，选择哪家印刷厂比较合算？</a:t>
            </a:r>
            <a:endParaRPr lang="zh-CN" altLang="en-US" sz="2800"/>
          </a:p>
        </p:txBody>
      </p:sp>
      <p:sp>
        <p:nvSpPr>
          <p:cNvPr id="2" name="文本框 1"/>
          <p:cNvSpPr txBox="1"/>
          <p:nvPr/>
        </p:nvSpPr>
        <p:spPr>
          <a:xfrm>
            <a:off x="3553460" y="85725"/>
            <a:ext cx="2921000" cy="70675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zh-CN" altLang="en-US" sz="4000" b="1">
                <a:solidFill>
                  <a:schemeClr val="accent2">
                    <a:lumMod val="75000"/>
                  </a:schemeClr>
                </a:solidFill>
                <a:effectLst>
                  <a:outerShdw blurRad="50800" dist="38100" dir="18900000" algn="bl" rotWithShape="0">
                    <a:schemeClr val="accent2">
                      <a:lumMod val="75000"/>
                      <a:alpha val="40000"/>
                    </a:schemeClr>
                  </a:outerShdw>
                </a:effectLst>
              </a:rPr>
              <a:t>变式训练</a:t>
            </a:r>
            <a:endParaRPr lang="zh-CN" altLang="en-US" sz="4000" b="1">
              <a:solidFill>
                <a:schemeClr val="accent2">
                  <a:lumMod val="75000"/>
                </a:schemeClr>
              </a:solidFill>
              <a:effectLst>
                <a:outerShdw blurRad="50800" dist="38100" dir="18900000" algn="bl" rotWithShape="0">
                  <a:schemeClr val="accent2">
                    <a:lumMod val="75000"/>
                    <a:alpha val="40000"/>
                  </a:schemeClr>
                </a:outerShdw>
              </a:effectLst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270510" y="3591560"/>
            <a:ext cx="11492865" cy="22453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>
                <a:solidFill>
                  <a:srgbClr val="FF0000"/>
                </a:solidFill>
              </a:rPr>
              <a:t>解：（</a:t>
            </a:r>
            <a:r>
              <a:rPr lang="en-US" altLang="zh-CN" sz="2800">
                <a:solidFill>
                  <a:srgbClr val="FF0000"/>
                </a:solidFill>
              </a:rPr>
              <a:t>1</a:t>
            </a:r>
            <a:r>
              <a:rPr lang="zh-CN" altLang="en-US" sz="2800">
                <a:solidFill>
                  <a:srgbClr val="FF0000"/>
                </a:solidFill>
              </a:rPr>
              <a:t>）由题意得：</a:t>
            </a:r>
            <a:r>
              <a:rPr lang="en-US" altLang="zh-CN" sz="2800">
                <a:solidFill>
                  <a:srgbClr val="FF0000"/>
                </a:solidFill>
              </a:rPr>
              <a:t>y</a:t>
            </a:r>
            <a:r>
              <a:rPr lang="zh-CN" altLang="en-US" sz="2800" baseline="-25000">
                <a:solidFill>
                  <a:srgbClr val="FF0000"/>
                </a:solidFill>
              </a:rPr>
              <a:t>甲</a:t>
            </a:r>
            <a:r>
              <a:rPr lang="en-US" altLang="zh-CN" sz="2800">
                <a:solidFill>
                  <a:srgbClr val="FF0000"/>
                </a:solidFill>
              </a:rPr>
              <a:t>=2x+1500</a:t>
            </a:r>
            <a:r>
              <a:rPr lang="zh-CN" altLang="en-US" sz="2800">
                <a:solidFill>
                  <a:srgbClr val="FF0000"/>
                </a:solidFill>
              </a:rPr>
              <a:t>，</a:t>
            </a:r>
            <a:r>
              <a:rPr lang="en-US" altLang="zh-CN" sz="2800">
                <a:solidFill>
                  <a:srgbClr val="FF0000"/>
                </a:solidFill>
              </a:rPr>
              <a:t>y</a:t>
            </a:r>
            <a:r>
              <a:rPr lang="zh-CN" altLang="en-US" sz="2800" baseline="-25000">
                <a:solidFill>
                  <a:srgbClr val="FF0000"/>
                </a:solidFill>
              </a:rPr>
              <a:t>乙</a:t>
            </a:r>
            <a:r>
              <a:rPr lang="en-US" altLang="zh-CN" sz="2800">
                <a:solidFill>
                  <a:srgbClr val="FF0000"/>
                </a:solidFill>
              </a:rPr>
              <a:t>=3.5x</a:t>
            </a:r>
            <a:endParaRPr lang="en-US" altLang="zh-CN" sz="2800">
              <a:solidFill>
                <a:srgbClr val="FF0000"/>
              </a:solidFill>
            </a:endParaRPr>
          </a:p>
          <a:p>
            <a:r>
              <a:rPr lang="en-US" altLang="zh-CN" sz="2800">
                <a:solidFill>
                  <a:srgbClr val="FF0000"/>
                </a:solidFill>
              </a:rPr>
              <a:t>        </a:t>
            </a:r>
            <a:r>
              <a:rPr lang="zh-CN" altLang="en-US" sz="2800">
                <a:solidFill>
                  <a:srgbClr val="FF0000"/>
                </a:solidFill>
              </a:rPr>
              <a:t>（</a:t>
            </a:r>
            <a:r>
              <a:rPr lang="en-US" altLang="zh-CN" sz="2800">
                <a:solidFill>
                  <a:srgbClr val="FF0000"/>
                </a:solidFill>
              </a:rPr>
              <a:t>2</a:t>
            </a:r>
            <a:r>
              <a:rPr lang="zh-CN" altLang="en-US" sz="2800">
                <a:solidFill>
                  <a:srgbClr val="FF0000"/>
                </a:solidFill>
              </a:rPr>
              <a:t>）当</a:t>
            </a:r>
            <a:r>
              <a:rPr lang="en-US" altLang="zh-CN" sz="2800">
                <a:solidFill>
                  <a:srgbClr val="FF0000"/>
                </a:solidFill>
              </a:rPr>
              <a:t>x=800</a:t>
            </a:r>
            <a:r>
              <a:rPr lang="zh-CN" altLang="en-US" sz="2800">
                <a:solidFill>
                  <a:srgbClr val="FF0000"/>
                </a:solidFill>
              </a:rPr>
              <a:t>份时，</a:t>
            </a:r>
            <a:r>
              <a:rPr lang="en-US" altLang="zh-CN" sz="2800">
                <a:solidFill>
                  <a:srgbClr val="FF0000"/>
                </a:solidFill>
                <a:sym typeface="+mn-ea"/>
              </a:rPr>
              <a:t>y</a:t>
            </a:r>
            <a:r>
              <a:rPr lang="zh-CN" altLang="en-US" sz="2800" baseline="-25000">
                <a:solidFill>
                  <a:srgbClr val="FF0000"/>
                </a:solidFill>
                <a:sym typeface="+mn-ea"/>
              </a:rPr>
              <a:t>甲</a:t>
            </a:r>
            <a:r>
              <a:rPr lang="en-US" altLang="zh-CN" sz="2800">
                <a:solidFill>
                  <a:srgbClr val="FF0000"/>
                </a:solidFill>
                <a:sym typeface="+mn-ea"/>
              </a:rPr>
              <a:t>=2x800+1500=3100</a:t>
            </a:r>
            <a:r>
              <a:rPr lang="zh-CN" altLang="en-US" sz="2800">
                <a:solidFill>
                  <a:srgbClr val="FF0000"/>
                </a:solidFill>
                <a:sym typeface="+mn-ea"/>
              </a:rPr>
              <a:t>（元），</a:t>
            </a:r>
            <a:r>
              <a:rPr lang="en-US" altLang="zh-CN" sz="2800">
                <a:solidFill>
                  <a:srgbClr val="FF0000"/>
                </a:solidFill>
                <a:sym typeface="+mn-ea"/>
              </a:rPr>
              <a:t>y</a:t>
            </a:r>
            <a:r>
              <a:rPr lang="zh-CN" altLang="en-US" sz="2800" baseline="-25000">
                <a:solidFill>
                  <a:srgbClr val="FF0000"/>
                </a:solidFill>
                <a:sym typeface="+mn-ea"/>
              </a:rPr>
              <a:t>乙</a:t>
            </a:r>
            <a:r>
              <a:rPr lang="en-US" altLang="zh-CN" sz="2800">
                <a:solidFill>
                  <a:srgbClr val="FF0000"/>
                </a:solidFill>
                <a:sym typeface="+mn-ea"/>
              </a:rPr>
              <a:t>=3.5x800=2800</a:t>
            </a:r>
            <a:r>
              <a:rPr lang="zh-CN" altLang="en-US" sz="2800">
                <a:solidFill>
                  <a:srgbClr val="FF0000"/>
                </a:solidFill>
                <a:sym typeface="+mn-ea"/>
              </a:rPr>
              <a:t>（元）</a:t>
            </a:r>
            <a:endParaRPr lang="zh-CN" altLang="en-US" sz="2800">
              <a:solidFill>
                <a:srgbClr val="FF0000"/>
              </a:solidFill>
              <a:sym typeface="+mn-ea"/>
            </a:endParaRPr>
          </a:p>
          <a:p>
            <a:r>
              <a:rPr lang="en-US" altLang="zh-CN" sz="2800">
                <a:solidFill>
                  <a:srgbClr val="FF0000"/>
                </a:solidFill>
                <a:sym typeface="+mn-ea"/>
              </a:rPr>
              <a:t>∵3100&gt;2800</a:t>
            </a:r>
            <a:endParaRPr lang="en-US" altLang="zh-CN" sz="2800">
              <a:solidFill>
                <a:srgbClr val="FF0000"/>
              </a:solidFill>
            </a:endParaRPr>
          </a:p>
          <a:p>
            <a:r>
              <a:rPr lang="en-US" altLang="zh-CN" sz="2800">
                <a:solidFill>
                  <a:srgbClr val="FF0000"/>
                </a:solidFill>
              </a:rPr>
              <a:t>∴</a:t>
            </a:r>
            <a:r>
              <a:rPr lang="zh-CN" altLang="en-US" sz="2800">
                <a:solidFill>
                  <a:srgbClr val="FF0000"/>
                </a:solidFill>
              </a:rPr>
              <a:t>选择乙印刷厂比较合算。</a:t>
            </a:r>
            <a:endParaRPr lang="zh-CN" altLang="en-US" sz="280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8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11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5362" name="Picture 1029" descr="图片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5363" name="WordArt 1026"/>
          <p:cNvSpPr/>
          <p:nvPr/>
        </p:nvSpPr>
        <p:spPr>
          <a:xfrm>
            <a:off x="5015865" y="1845310"/>
            <a:ext cx="4323715" cy="201676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/>
          </a:bodyPr>
          <a:lstStyle/>
          <a:p>
            <a:pPr algn="l"/>
            <a:r>
              <a:rPr lang="zh-CN" altLang="en-US" sz="4800" b="1">
                <a:ln w="12700" cap="flat" cmpd="sng">
                  <a:solidFill>
                    <a:srgbClr val="EAEAEA"/>
                  </a:solidFill>
                  <a:prstDash val="solid"/>
                  <a:headEnd type="none" w="med" len="med"/>
                  <a:tailEnd type="none" w="med" len="med"/>
                </a:ln>
                <a:gradFill rotWithShape="1">
                  <a:gsLst>
                    <a:gs pos="0">
                      <a:srgbClr val="A603AB">
                        <a:alpha val="100000"/>
                      </a:srgbClr>
                    </a:gs>
                    <a:gs pos="12000">
                      <a:srgbClr val="E81766">
                        <a:alpha val="100000"/>
                      </a:srgbClr>
                    </a:gs>
                    <a:gs pos="27000">
                      <a:srgbClr val="EE3F17">
                        <a:alpha val="100000"/>
                      </a:srgbClr>
                    </a:gs>
                    <a:gs pos="48000">
                      <a:srgbClr val="FFFF00">
                        <a:alpha val="100000"/>
                      </a:srgbClr>
                    </a:gs>
                    <a:gs pos="64999">
                      <a:srgbClr val="1A8D48">
                        <a:alpha val="100000"/>
                      </a:srgbClr>
                    </a:gs>
                    <a:gs pos="78999">
                      <a:srgbClr val="0819FB">
                        <a:alpha val="100000"/>
                      </a:srgbClr>
                    </a:gs>
                    <a:gs pos="100000">
                      <a:srgbClr val="A603AB">
                        <a:alpha val="100000"/>
                      </a:srgbClr>
                    </a:gs>
                  </a:gsLst>
                  <a:lin ang="0" scaled="1"/>
                </a:gradFill>
                <a:effectLst>
                  <a:outerShdw dist="35921" dir="2699999" sy="50000" kx="2115830" algn="bl" rotWithShape="0">
                    <a:srgbClr val="C0C0C0"/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同学们</a:t>
            </a:r>
            <a:endParaRPr lang="zh-CN" altLang="en-US" sz="4800" b="1">
              <a:ln w="12700" cap="flat" cmpd="sng">
                <a:solidFill>
                  <a:srgbClr val="EAEAEA"/>
                </a:solidFill>
                <a:prstDash val="solid"/>
                <a:headEnd type="none" w="med" len="med"/>
                <a:tailEnd type="none" w="med" len="med"/>
              </a:ln>
              <a:gradFill rotWithShape="1">
                <a:gsLst>
                  <a:gs pos="0">
                    <a:srgbClr val="A603AB">
                      <a:alpha val="100000"/>
                    </a:srgbClr>
                  </a:gs>
                  <a:gs pos="12000">
                    <a:srgbClr val="E81766">
                      <a:alpha val="100000"/>
                    </a:srgbClr>
                  </a:gs>
                  <a:gs pos="27000">
                    <a:srgbClr val="EE3F17">
                      <a:alpha val="100000"/>
                    </a:srgbClr>
                  </a:gs>
                  <a:gs pos="48000">
                    <a:srgbClr val="FFFF00">
                      <a:alpha val="100000"/>
                    </a:srgbClr>
                  </a:gs>
                  <a:gs pos="64999">
                    <a:srgbClr val="1A8D48">
                      <a:alpha val="100000"/>
                    </a:srgbClr>
                  </a:gs>
                  <a:gs pos="78999">
                    <a:srgbClr val="0819FB">
                      <a:alpha val="100000"/>
                    </a:srgbClr>
                  </a:gs>
                  <a:gs pos="100000">
                    <a:srgbClr val="A603AB">
                      <a:alpha val="100000"/>
                    </a:srgbClr>
                  </a:gs>
                </a:gsLst>
                <a:lin ang="0" scaled="1"/>
              </a:gradFill>
              <a:effectLst>
                <a:outerShdw dist="35921" dir="2699999" sy="50000" kx="2115830" algn="bl" rotWithShape="0">
                  <a:srgbClr val="C0C0C0"/>
                </a:outerShdw>
              </a:effectLst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/>
            <a:r>
              <a:rPr lang="zh-CN" altLang="en-US" sz="4800" b="1">
                <a:ln w="12700" cap="flat" cmpd="sng">
                  <a:solidFill>
                    <a:srgbClr val="EAEAEA"/>
                  </a:solidFill>
                  <a:prstDash val="solid"/>
                  <a:headEnd type="none" w="med" len="med"/>
                  <a:tailEnd type="none" w="med" len="med"/>
                </a:ln>
                <a:gradFill rotWithShape="1">
                  <a:gsLst>
                    <a:gs pos="0">
                      <a:srgbClr val="A603AB">
                        <a:alpha val="100000"/>
                      </a:srgbClr>
                    </a:gs>
                    <a:gs pos="12000">
                      <a:srgbClr val="E81766">
                        <a:alpha val="100000"/>
                      </a:srgbClr>
                    </a:gs>
                    <a:gs pos="27000">
                      <a:srgbClr val="EE3F17">
                        <a:alpha val="100000"/>
                      </a:srgbClr>
                    </a:gs>
                    <a:gs pos="48000">
                      <a:srgbClr val="FFFF00">
                        <a:alpha val="100000"/>
                      </a:srgbClr>
                    </a:gs>
                    <a:gs pos="64999">
                      <a:srgbClr val="1A8D48">
                        <a:alpha val="100000"/>
                      </a:srgbClr>
                    </a:gs>
                    <a:gs pos="78999">
                      <a:srgbClr val="0819FB">
                        <a:alpha val="100000"/>
                      </a:srgbClr>
                    </a:gs>
                    <a:gs pos="100000">
                      <a:srgbClr val="A603AB">
                        <a:alpha val="100000"/>
                      </a:srgbClr>
                    </a:gs>
                  </a:gsLst>
                  <a:lin ang="0" scaled="1"/>
                </a:gradFill>
                <a:effectLst>
                  <a:outerShdw dist="35921" dir="2699999" sy="50000" kx="2115830" algn="bl" rotWithShape="0">
                    <a:srgbClr val="C0C0C0"/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下课休息 </a:t>
            </a:r>
            <a:endParaRPr lang="zh-CN" altLang="en-US" sz="4800" b="1">
              <a:ln w="12700" cap="flat" cmpd="sng">
                <a:solidFill>
                  <a:srgbClr val="EAEAEA"/>
                </a:solidFill>
                <a:prstDash val="solid"/>
                <a:headEnd type="none" w="med" len="med"/>
                <a:tailEnd type="none" w="med" len="med"/>
              </a:ln>
              <a:gradFill rotWithShape="1">
                <a:gsLst>
                  <a:gs pos="0">
                    <a:srgbClr val="A603AB">
                      <a:alpha val="100000"/>
                    </a:srgbClr>
                  </a:gs>
                  <a:gs pos="12000">
                    <a:srgbClr val="E81766">
                      <a:alpha val="100000"/>
                    </a:srgbClr>
                  </a:gs>
                  <a:gs pos="27000">
                    <a:srgbClr val="EE3F17">
                      <a:alpha val="100000"/>
                    </a:srgbClr>
                  </a:gs>
                  <a:gs pos="48000">
                    <a:srgbClr val="FFFF00">
                      <a:alpha val="100000"/>
                    </a:srgbClr>
                  </a:gs>
                  <a:gs pos="64999">
                    <a:srgbClr val="1A8D48">
                      <a:alpha val="100000"/>
                    </a:srgbClr>
                  </a:gs>
                  <a:gs pos="78999">
                    <a:srgbClr val="0819FB">
                      <a:alpha val="100000"/>
                    </a:srgbClr>
                  </a:gs>
                  <a:gs pos="100000">
                    <a:srgbClr val="A603AB">
                      <a:alpha val="100000"/>
                    </a:srgbClr>
                  </a:gs>
                </a:gsLst>
                <a:lin ang="0" scaled="1"/>
              </a:gradFill>
              <a:effectLst>
                <a:outerShdw dist="35921" dir="2699999" sy="50000" kx="2115830" algn="bl" rotWithShape="0">
                  <a:srgbClr val="C0C0C0"/>
                </a:outerShdw>
              </a:effectLst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15364" name="New picture"/>
          <p:cNvPicPr/>
          <p:nvPr/>
        </p:nvPicPr>
        <p:blipFill>
          <a:blip r:embed="rId3"/>
          <a:stretch>
            <a:fillRect/>
          </a:stretch>
        </p:blipFill>
        <p:spPr>
          <a:xfrm>
            <a:off x="10515600" y="10642600"/>
            <a:ext cx="304800" cy="228600"/>
          </a:xfrm>
          <a:prstGeom prst="cube">
            <a:avLst/>
          </a:prstGeom>
        </p:spPr>
      </p:pic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OS" val="Unix 3.10 unknown"/>
  <p:tag name="AS_RELEASE_DATE" val="2020.11.30"/>
  <p:tag name="AS_TITLE" val="Aspose.Slides for Java"/>
  <p:tag name="AS_VERSION" val="20.11"/>
</p:tagLst>
</file>

<file path=ppt/theme/theme1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>学科网</Company>
  <Paragraphs>239</Paragraphs>
  <Slides>28</Slides>
  <Notes>0</Notes>
  <TotalTime>0</TotalTime>
  <HiddenSlides>0</HiddenSlides>
  <MMClips>0</MMClips>
  <ScaleCrop>0</ScaleCrop>
  <HeadingPairs>
    <vt:vector baseType="variant" size="6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baseType="lpstr" size="35">
      <vt:lpstr>Arial</vt:lpstr>
      <vt:lpstr>Calibri</vt:lpstr>
      <vt:lpstr>宋体</vt:lpstr>
      <vt:lpstr>黑体</vt:lpstr>
      <vt:lpstr>Comic Sans MS</vt:lpstr>
      <vt:lpstr>仿宋</vt:lpstr>
      <vt:lpstr>Office 主题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Aspose.Slides for Java</Application>
  <AppVersion>20.1100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rbm.xkw.com</dc:creator>
  <cp:revision>1</cp:revision>
  <cp:lastPrinted>2022-12-10T18:46:32.221</cp:lastPrinted>
  <dcterms:created xsi:type="dcterms:W3CDTF">2022-12-10T18:46:32Z</dcterms:created>
  <dcterms:modified xsi:type="dcterms:W3CDTF">2022-12-10T10:46:32Z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album">
    <vt:lpwstr>rbm.xkw.com</vt:lpwstr>
  </property>
  <property fmtid="{D5CDD505-2E9C-101B-9397-08002B2CF9AE}" pid="3" name="author">
    <vt:lpwstr>rbm.xkw.com</vt:lpwstr>
  </property>
  <property fmtid="{D5CDD505-2E9C-101B-9397-08002B2CF9AE}" pid="4" name="company">
    <vt:lpwstr>学科网</vt:lpwstr>
  </property>
  <property fmtid="{D5CDD505-2E9C-101B-9397-08002B2CF9AE}" pid="5" name="copyright">
    <vt:lpwstr>学科网版权所有</vt:lpwstr>
  </property>
</Properties>
</file>