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bmp" ContentType="image/bmp"/>
  <Default Extension="mp3" ContentType="audio/mp3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62" r:id="rId14"/>
    <p:sldId id="263" r:id="rId15"/>
    <p:sldId id="264" r:id="rId16"/>
    <p:sldId id="279" r:id="rId17"/>
    <p:sldId id="280" r:id="rId18"/>
    <p:sldId id="281" r:id="rId19"/>
    <p:sldId id="282" r:id="rId20"/>
    <p:sldId id="283" r:id="rId21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7" name="图片 1073743875" descr="学科网 zxxk.com" title="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" Target="../media/media1.mp3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8.png" /><Relationship Id="rId7" Type="http://schemas.openxmlformats.org/officeDocument/2006/relationships/image" Target="../media/image9.png" /><Relationship Id="rId8" Type="http://schemas.openxmlformats.org/officeDocument/2006/relationships/image" Target="../media/image10.png" /><Relationship Id="rId9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3.png" /><Relationship Id="rId6" Type="" Target="../media/media1.mp3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Relationship Id="rId3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Relationship Id="rId3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Relationship Id="rId3" Type="http://schemas.openxmlformats.org/officeDocument/2006/relationships/image" Target="../media/image17.png" /><Relationship Id="rId4" Type="http://schemas.openxmlformats.org/officeDocument/2006/relationships/image" Target="../media/image18.png" /><Relationship Id="rId5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Relationship Id="rId3" Type="http://schemas.openxmlformats.org/officeDocument/2006/relationships/image" Target="../media/image20.png" /><Relationship Id="rId4" Type="http://schemas.openxmlformats.org/officeDocument/2006/relationships/image" Target="../media/image21.png" /><Relationship Id="rId5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Relationship Id="rId3" Type="http://schemas.openxmlformats.org/officeDocument/2006/relationships/image" Target="../media/image23.png" /><Relationship Id="rId4" Type="http://schemas.openxmlformats.org/officeDocument/2006/relationships/image" Target="../media/image24.png" /><Relationship Id="rId5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" Target="../media/media2.mp3" /><Relationship Id="rId11" Type="http://schemas.openxmlformats.org/officeDocument/2006/relationships/audio" Target="../media/audio1333.wav" /><Relationship Id="rId12" Type="" Target="../media/media1.mp3" /><Relationship Id="rId2" Type="http://schemas.openxmlformats.org/officeDocument/2006/relationships/image" Target="../media/image25.png" /><Relationship Id="rId3" Type="http://schemas.openxmlformats.org/officeDocument/2006/relationships/image" Target="../media/image26.png" /><Relationship Id="rId4" Type="http://schemas.openxmlformats.org/officeDocument/2006/relationships/image" Target="../media/image5.png" /><Relationship Id="rId5" Type="http://schemas.openxmlformats.org/officeDocument/2006/relationships/image" Target="../media/image6.png" /><Relationship Id="rId6" Type="http://schemas.openxmlformats.org/officeDocument/2006/relationships/image" Target="../media/image27.png" /><Relationship Id="rId7" Type="http://schemas.openxmlformats.org/officeDocument/2006/relationships/image" Target="../media/image28.png" /><Relationship Id="rId8" Type="http://schemas.openxmlformats.org/officeDocument/2006/relationships/image" Target="../media/image29.png" /><Relationship Id="rId9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" Target="../media/media1.mp3" /><Relationship Id="rId11" Type="" Target="../media/media2.mp3" /><Relationship Id="rId12" Type="http://schemas.openxmlformats.org/officeDocument/2006/relationships/audio" Target="../media/audio1333.wav" /><Relationship Id="rId2" Type="http://schemas.openxmlformats.org/officeDocument/2006/relationships/image" Target="../media/image30.png" /><Relationship Id="rId3" Type="http://schemas.openxmlformats.org/officeDocument/2006/relationships/image" Target="../media/image25.png" /><Relationship Id="rId4" Type="http://schemas.openxmlformats.org/officeDocument/2006/relationships/image" Target="../media/image5.png" /><Relationship Id="rId5" Type="http://schemas.openxmlformats.org/officeDocument/2006/relationships/image" Target="../media/image6.png" /><Relationship Id="rId6" Type="http://schemas.openxmlformats.org/officeDocument/2006/relationships/image" Target="../media/image31.png" /><Relationship Id="rId7" Type="http://schemas.openxmlformats.org/officeDocument/2006/relationships/image" Target="../media/image32.png" /><Relationship Id="rId8" Type="http://schemas.openxmlformats.org/officeDocument/2006/relationships/image" Target="../media/image33.png" /><Relationship Id="rId9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3.png" /><Relationship Id="rId11" Type="" Target="../media/media1.mp3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26.png" /><Relationship Id="rId5" Type="http://schemas.openxmlformats.org/officeDocument/2006/relationships/image" Target="../media/image34.png" /><Relationship Id="rId6" Type="http://schemas.openxmlformats.org/officeDocument/2006/relationships/image" Target="../media/image35.png" /><Relationship Id="rId7" Type="http://schemas.openxmlformats.org/officeDocument/2006/relationships/image" Target="../media/image36.png" /><Relationship Id="rId8" Type="http://schemas.openxmlformats.org/officeDocument/2006/relationships/image" Target="../media/image37.png" /><Relationship Id="rId9" Type="http://schemas.openxmlformats.org/officeDocument/2006/relationships/image" Target="../media/image38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9.bmp" /><Relationship Id="rId3" Type="http://schemas.openxmlformats.org/officeDocument/2006/relationships/image" Target="../media/image40.png" /><Relationship Id="rId4" Type="http://schemas.openxmlformats.org/officeDocument/2006/relationships/image" Target="../media/image41.png" /><Relationship Id="rId5" Type="http://schemas.openxmlformats.org/officeDocument/2006/relationships/image" Target="../media/image42.png" /><Relationship Id="rId6" Type="http://schemas.openxmlformats.org/officeDocument/2006/relationships/image" Target="../media/image43.png" /><Relationship Id="rId7" Type="http://schemas.openxmlformats.org/officeDocument/2006/relationships/image" Target="../media/image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4.png" /><Relationship Id="rId3" Type="http://schemas.openxmlformats.org/officeDocument/2006/relationships/image" Target="../media/image45.png" /><Relationship Id="rId4" Type="http://schemas.openxmlformats.org/officeDocument/2006/relationships/image" Target="../media/image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1.png" /><Relationship Id="rId3" Type="http://schemas.openxmlformats.org/officeDocument/2006/relationships/image" Target="../media/image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386205" y="3626482"/>
            <a:ext cx="9144000" cy="47625"/>
          </a:xfrm>
          <a:prstGeom prst="rect">
            <a:avLst/>
          </a:prstGeom>
          <a:solidFill>
            <a:srgbClr val="66CC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" name="形状2" title=""/>
          <p:cNvSpPr txBox="1"/>
          <p:nvPr/>
        </p:nvSpPr>
        <p:spPr>
          <a:xfrm>
            <a:off x="1849431" y="2488863"/>
            <a:ext cx="8494633" cy="830997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en-US" altLang="zh-CN" sz="4800" b="1" i="0">
                <a:solidFill>
                  <a:srgbClr val="660A0A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1.2</a:t>
            </a:r>
            <a:r>
              <a:rPr lang="zh-CN" altLang="en-US" sz="4800" b="1" i="0">
                <a:solidFill>
                  <a:srgbClr val="660A0A">
                    <a:alpha val="100000"/>
                  </a:srgbClr>
                </a:solidFill>
                <a:latin typeface="方正粗黑宋简体"/>
                <a:ea typeface="方正粗黑宋简体"/>
              </a:rPr>
              <a:t>  </a:t>
            </a:r>
            <a:r>
              <a:rPr lang="zh-CN" altLang="en-US" sz="4800" b="0" i="0">
                <a:solidFill>
                  <a:srgbClr val="660A0A">
                    <a:alpha val="100000"/>
                  </a:srgbClr>
                </a:solidFill>
                <a:latin typeface="方正粗黑宋简体"/>
                <a:ea typeface="方正粗黑宋简体"/>
              </a:rPr>
              <a:t>反比例函数的图象和性质</a:t>
            </a:r>
            <a:endParaRPr lang="zh-CN" altLang="en-US" sz="4800" b="0" i="0">
              <a:solidFill>
                <a:srgbClr val="660A0A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5" name="形状3" title=""/>
          <p:cNvSpPr txBox="1"/>
          <p:nvPr/>
        </p:nvSpPr>
        <p:spPr>
          <a:xfrm>
            <a:off x="2895429" y="3980564"/>
            <a:ext cx="6400914" cy="646328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en-US" altLang="zh-CN" sz="39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——</a:t>
            </a:r>
            <a:r>
              <a:rPr lang="zh-CN" altLang="en-US" sz="39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  反比例函数的性质</a:t>
            </a:r>
            <a:endParaRPr lang="zh-CN" altLang="en-US" sz="39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756900" y="115443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1" title=""/>
          <p:cNvGraphicFramePr>
            <a:graphicFrameLocks noGrp="1"/>
          </p:cNvGraphicFramePr>
          <p:nvPr/>
        </p:nvGraphicFramePr>
        <p:xfrm>
          <a:off x="474866" y="903823"/>
          <a:ext cx="11201763" cy="51898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6241"/>
                <a:gridCol w="4687246"/>
                <a:gridCol w="4718276"/>
              </a:tblGrid>
              <a:tr h="754856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4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方正粗黑宋简体"/>
                          <a:ea typeface="方正粗黑宋简体"/>
                        </a:rPr>
                        <a:t>函数</a:t>
                      </a:r>
                      <a:endParaRPr lang="zh-CN" altLang="en-US" sz="3400" b="0" i="0">
                        <a:solidFill>
                          <a:srgbClr val="000000">
                            <a:alpha val="100000"/>
                          </a:srgbClr>
                        </a:solidFill>
                        <a:latin typeface="方正粗黑宋简体"/>
                        <a:ea typeface="方正粗黑宋简体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4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方正粗黑宋简体"/>
                          <a:ea typeface="方正粗黑宋简体"/>
                        </a:rPr>
                        <a:t>正比例函数</a:t>
                      </a:r>
                      <a:endParaRPr lang="zh-CN" altLang="en-US" sz="3400" b="0" i="0">
                        <a:solidFill>
                          <a:srgbClr val="000000">
                            <a:alpha val="100000"/>
                          </a:srgbClr>
                        </a:solidFill>
                        <a:latin typeface="方正粗黑宋简体"/>
                        <a:ea typeface="方正粗黑宋简体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</a:tcPr>
                </a:tc>
              </a:tr>
              <a:tr h="712097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0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方正粗黑宋简体"/>
                          <a:ea typeface="方正粗黑宋简体"/>
                        </a:rPr>
                        <a:t>表达式</a:t>
                      </a:r>
                      <a:endParaRPr lang="zh-CN" altLang="en-US" sz="3000" b="1" i="0">
                        <a:solidFill>
                          <a:srgbClr val="000000">
                            <a:alpha val="100000"/>
                          </a:srgbClr>
                        </a:solidFill>
                        <a:latin typeface="方正粗黑宋简体"/>
                        <a:ea typeface="方正粗黑宋简体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92944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0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方正粗黑宋简体"/>
                          <a:ea typeface="方正粗黑宋简体"/>
                        </a:rPr>
                        <a:t>图象形状</a:t>
                      </a:r>
                      <a:endParaRPr lang="zh-CN" altLang="en-US" sz="3000" b="1" i="0">
                        <a:solidFill>
                          <a:srgbClr val="000000">
                            <a:alpha val="100000"/>
                          </a:srgbClr>
                        </a:solidFill>
                        <a:latin typeface="方正粗黑宋简体"/>
                        <a:ea typeface="方正粗黑宋简体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937090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400" b="1" i="1">
                          <a:ln w="2381">
                            <a:solidFill>
                              <a:srgbClr val="FFC000">
                                <a:alpha val="100000"/>
                              </a:srgbClr>
                            </a:solidFill>
                          </a:ln>
                          <a:solidFill>
                            <a:srgbClr val="FF0000">
                              <a:alpha val="100000"/>
                            </a:srgbClr>
                          </a:solidFill>
                          <a:effectLst/>
                          <a:latin typeface="Times New Roman" panose="02020603050405020304"/>
                          <a:ea typeface="Times New Roman" panose="02020603050405020304"/>
                        </a:rPr>
                        <a:t>k</a:t>
                      </a:r>
                      <a:r>
                        <a:rPr lang="zh-CN" altLang="en-US" sz="2600" b="1" i="0">
                          <a:ln w="2381">
                            <a:solidFill>
                              <a:srgbClr val="FFC000">
                                <a:alpha val="100000"/>
                              </a:srgbClr>
                            </a:solidFill>
                          </a:ln>
                          <a:solidFill>
                            <a:srgbClr val="FF0000">
                              <a:alpha val="100000"/>
                            </a:srgbClr>
                          </a:solidFill>
                          <a:effectLst/>
                          <a:latin typeface="华文新魏"/>
                          <a:ea typeface="华文新魏"/>
                        </a:rPr>
                        <a:t>&gt;0</a:t>
                      </a:r>
                      <a:endParaRPr lang="zh-CN" altLang="en-US" sz="2600" b="1" i="0">
                        <a:ln w="2381">
                          <a:solidFill>
                            <a:srgbClr val="FFC000">
                              <a:alpha val="100000"/>
                            </a:srgbClr>
                          </a:solidFill>
                        </a:ln>
                        <a:solidFill>
                          <a:srgbClr val="FF0000">
                            <a:alpha val="100000"/>
                          </a:srgbClr>
                        </a:solidFill>
                        <a:effectLst/>
                        <a:latin typeface="华文新魏"/>
                        <a:ea typeface="华文新魏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878579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400" b="1" i="1">
                          <a:ln w="2381">
                            <a:solidFill>
                              <a:srgbClr val="FFC000">
                                <a:alpha val="100000"/>
                              </a:srgbClr>
                            </a:solidFill>
                          </a:ln>
                          <a:solidFill>
                            <a:srgbClr val="FF0000">
                              <a:alpha val="100000"/>
                            </a:srgbClr>
                          </a:solidFill>
                          <a:effectLst/>
                          <a:latin typeface="Times New Roman" panose="02020603050405020304"/>
                          <a:ea typeface="Times New Roman" panose="02020603050405020304"/>
                        </a:rPr>
                        <a:t>k</a:t>
                      </a:r>
                      <a:r>
                        <a:rPr lang="zh-CN" altLang="en-US" sz="2600" b="1" i="0">
                          <a:ln w="2381">
                            <a:solidFill>
                              <a:srgbClr val="FFC000">
                                <a:alpha val="100000"/>
                              </a:srgbClr>
                            </a:solidFill>
                          </a:ln>
                          <a:solidFill>
                            <a:srgbClr val="FF0000">
                              <a:alpha val="100000"/>
                            </a:srgbClr>
                          </a:solidFill>
                          <a:effectLst/>
                          <a:latin typeface="华文新魏"/>
                          <a:ea typeface="华文新魏"/>
                        </a:rPr>
                        <a:t>&lt;0</a:t>
                      </a:r>
                      <a:endParaRPr lang="zh-CN" altLang="en-US" sz="2600" b="1" i="0">
                        <a:ln w="2381">
                          <a:solidFill>
                            <a:srgbClr val="FFC000">
                              <a:alpha val="100000"/>
                            </a:srgbClr>
                          </a:solidFill>
                        </a:ln>
                        <a:solidFill>
                          <a:srgbClr val="FF0000">
                            <a:alpha val="100000"/>
                          </a:srgbClr>
                        </a:solidFill>
                        <a:effectLst/>
                        <a:latin typeface="华文新魏"/>
                        <a:ea typeface="华文新魏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1214331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0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方正粗黑宋简体"/>
                          <a:ea typeface="方正粗黑宋简体"/>
                        </a:rPr>
                        <a:t>对称性</a:t>
                      </a:r>
                      <a:endParaRPr lang="zh-CN" altLang="en-US" sz="3000" b="1" i="0">
                        <a:solidFill>
                          <a:srgbClr val="000000">
                            <a:alpha val="100000"/>
                          </a:srgbClr>
                        </a:solidFill>
                        <a:latin typeface="方正粗黑宋简体"/>
                        <a:ea typeface="方正粗黑宋简体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形状1" title=""/>
          <p:cNvSpPr txBox="1"/>
          <p:nvPr/>
        </p:nvSpPr>
        <p:spPr>
          <a:xfrm>
            <a:off x="3475327" y="3070689"/>
            <a:ext cx="1191" cy="1763248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" name="文本1" title=""/>
          <p:cNvSpPr txBox="1"/>
          <p:nvPr/>
        </p:nvSpPr>
        <p:spPr>
          <a:xfrm>
            <a:off x="2384450" y="4106170"/>
            <a:ext cx="1017270" cy="5961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位置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5" name="文本2" title=""/>
          <p:cNvSpPr txBox="1"/>
          <p:nvPr/>
        </p:nvSpPr>
        <p:spPr>
          <a:xfrm>
            <a:off x="2388708" y="3277323"/>
            <a:ext cx="1008659" cy="5961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位置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6" name="文本3" title=""/>
          <p:cNvSpPr txBox="1"/>
          <p:nvPr/>
        </p:nvSpPr>
        <p:spPr>
          <a:xfrm>
            <a:off x="2388518" y="1678053"/>
            <a:ext cx="4497267" cy="66487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200" b="1" i="1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y</a:t>
            </a:r>
            <a:r>
              <a:rPr lang="zh-CN" altLang="en-US" sz="3200" b="1" i="0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</a:t>
            </a:r>
            <a:r>
              <a:rPr lang="zh-CN" altLang="en-US" sz="3200" b="1" i="1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kx</a:t>
            </a:r>
            <a:r>
              <a:rPr lang="zh-CN" altLang="en-US" sz="3200" b="1" i="0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(</a:t>
            </a:r>
            <a:r>
              <a:rPr lang="zh-CN" altLang="en-US" sz="32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</a:t>
            </a:r>
            <a:r>
              <a:rPr lang="zh-CN" altLang="en-US" sz="3200" b="1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是常数，</a:t>
            </a:r>
            <a:r>
              <a:rPr lang="zh-CN" altLang="en-US" sz="32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</a:t>
            </a:r>
            <a:r>
              <a:rPr lang="zh-CN" altLang="en-US" sz="3200" b="1" i="0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≠0) </a:t>
            </a:r>
            <a:endParaRPr lang="zh-CN" altLang="en-US" sz="3200" b="1" i="0">
              <a:solidFill>
                <a:srgbClr val="0070C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7" name="文本4" title=""/>
          <p:cNvSpPr txBox="1"/>
          <p:nvPr/>
        </p:nvSpPr>
        <p:spPr>
          <a:xfrm>
            <a:off x="2437336" y="2419711"/>
            <a:ext cx="3848100" cy="654050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3200" b="0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  直线（经过原点）</a:t>
            </a:r>
            <a:endParaRPr lang="zh-CN" altLang="en-US" sz="3200" b="0" i="0">
              <a:solidFill>
                <a:srgbClr val="0070C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8" name="文本5" title=""/>
          <p:cNvSpPr txBox="1"/>
          <p:nvPr/>
        </p:nvSpPr>
        <p:spPr>
          <a:xfrm>
            <a:off x="3580705" y="3231251"/>
            <a:ext cx="2428561" cy="6830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400" b="0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一、三象限</a:t>
            </a:r>
            <a:endParaRPr lang="zh-CN" altLang="en-US" sz="3400" b="0" i="0">
              <a:solidFill>
                <a:srgbClr val="0070C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9" name="文本6" title=""/>
          <p:cNvSpPr txBox="1"/>
          <p:nvPr/>
        </p:nvSpPr>
        <p:spPr>
          <a:xfrm>
            <a:off x="3638687" y="4186663"/>
            <a:ext cx="2806379" cy="6830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400" b="0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二、四象限</a:t>
            </a:r>
            <a:endParaRPr lang="zh-CN" altLang="en-US" sz="3400" b="0" i="0">
              <a:solidFill>
                <a:srgbClr val="0070C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10" name="文本7" title=""/>
          <p:cNvSpPr txBox="1"/>
          <p:nvPr/>
        </p:nvSpPr>
        <p:spPr>
          <a:xfrm>
            <a:off x="8004010" y="953785"/>
            <a:ext cx="2512695" cy="683006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3400" b="0" i="0">
                <a:solidFill>
                  <a:srgbClr val="FF0000">
                    <a:alpha val="100000"/>
                  </a:srgbClr>
                </a:solidFill>
                <a:latin typeface="方正粗黑宋简体"/>
                <a:ea typeface="方正粗黑宋简体"/>
              </a:rPr>
              <a:t>反比例</a:t>
            </a:r>
            <a:r>
              <a:rPr lang="zh-CN" altLang="en-US" sz="34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函数</a:t>
            </a:r>
            <a:endParaRPr lang="zh-CN" altLang="en-US" sz="34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grpSp>
        <p:nvGrpSpPr>
          <p:cNvPr id="11" name="组合1" title=""/>
          <p:cNvGrpSpPr/>
          <p:nvPr/>
        </p:nvGrpSpPr>
        <p:grpSpPr>
          <a:xfrm>
            <a:off x="7096206" y="1560943"/>
            <a:ext cx="4600890" cy="951976"/>
            <a:chExt cx="4600890" cy="951976"/>
          </a:xfrm>
        </p:grpSpPr>
        <p:sp>
          <p:nvSpPr>
            <p:cNvPr id="12" name="形状2"/>
            <p:cNvSpPr txBox="1"/>
            <p:nvPr/>
          </p:nvSpPr>
          <p:spPr>
            <a:xfrm>
              <a:off x="756914" y="122634"/>
              <a:ext cx="9525" cy="95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文本17"/>
            <p:cNvSpPr txBox="1"/>
            <p:nvPr/>
          </p:nvSpPr>
          <p:spPr>
            <a:xfrm>
              <a:off x="756914" y="122634"/>
              <a:ext cx="3843976" cy="6858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200" b="1" i="0">
                  <a:solidFill>
                    <a:srgbClr val="0070C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(</a:t>
              </a:r>
              <a:r>
                <a:rPr lang="zh-CN" altLang="en-US" sz="3200" b="1" i="1">
                  <a:solidFill>
                    <a:srgbClr val="0070C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</a:t>
              </a:r>
              <a:r>
                <a:rPr lang="zh-CN" altLang="en-US" sz="3200" b="1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k</a:t>
              </a:r>
              <a:r>
                <a:rPr lang="zh-CN" altLang="en-US" sz="3200" b="1" i="0">
                  <a:solidFill>
                    <a:srgbClr val="0070C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是常数,</a:t>
              </a:r>
              <a:r>
                <a:rPr lang="zh-CN" altLang="en-US" sz="3200" b="1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k</a:t>
              </a:r>
              <a:r>
                <a:rPr lang="zh-CN" altLang="en-US" sz="3200" b="1" i="0">
                  <a:solidFill>
                    <a:srgbClr val="0070C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≠0 )</a:t>
              </a:r>
              <a:r>
                <a:rPr lang="zh-CN" altLang="en-US" sz="3200" b="1" i="1">
                  <a:solidFill>
                    <a:srgbClr val="0070C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x</a:t>
              </a:r>
              <a:r>
                <a:rPr lang="zh-CN" altLang="en-US" sz="3200" b="1" i="0">
                  <a:solidFill>
                    <a:srgbClr val="0070C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≠0</a:t>
              </a:r>
              <a:endParaRPr lang="zh-CN" altLang="en-US" sz="3200" b="1" i="0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pic>
          <p:nvPicPr>
            <p:cNvPr id="14" name="公式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866127" cy="951976"/>
            </a:xfrm>
            <a:prstGeom prst="rect">
              <a:avLst/>
            </a:prstGeom>
          </p:spPr>
        </p:pic>
      </p:grpSp>
      <p:grpSp>
        <p:nvGrpSpPr>
          <p:cNvPr id="15" name="组合2" title=""/>
          <p:cNvGrpSpPr/>
          <p:nvPr/>
        </p:nvGrpSpPr>
        <p:grpSpPr>
          <a:xfrm>
            <a:off x="9677343" y="47387"/>
            <a:ext cx="2633195" cy="636832"/>
            <a:chExt cx="2633195" cy="636832"/>
          </a:xfrm>
        </p:grpSpPr>
        <p:sp>
          <p:nvSpPr>
            <p:cNvPr id="16" name="形状3"/>
            <p:cNvSpPr txBox="1"/>
            <p:nvPr/>
          </p:nvSpPr>
          <p:spPr>
            <a:xfrm>
              <a:off x="0" y="0"/>
              <a:ext cx="2359092" cy="636832"/>
            </a:xfrm>
            <a:custGeom>
              <a:gdLst>
                <a:gd name="connsiteX0" fmla="*/ 106139 w 2359092"/>
                <a:gd name="connsiteY0" fmla="*/ 0 h 636832"/>
                <a:gd name="connsiteX1" fmla="*/ 2252954 w 2359092"/>
                <a:gd name="connsiteY1" fmla="*/ 0 h 636832"/>
                <a:gd name="connsiteX2" fmla="*/ 2311572 w 2359092"/>
                <a:gd name="connsiteY2" fmla="*/ 0 h 636832"/>
                <a:gd name="connsiteX3" fmla="*/ 2359092 w 2359092"/>
                <a:gd name="connsiteY3" fmla="*/ 530693 h 636832"/>
                <a:gd name="connsiteX4" fmla="*/ 2359092 w 2359092"/>
                <a:gd name="connsiteY4" fmla="*/ 589312 h 636832"/>
                <a:gd name="connsiteX5" fmla="*/ 106139 w 2359092"/>
                <a:gd name="connsiteY5" fmla="*/ 636832 h 636832"/>
                <a:gd name="connsiteX6" fmla="*/ 47520 w 2359092"/>
                <a:gd name="connsiteY6" fmla="*/ 636832 h 636832"/>
                <a:gd name="connsiteX7" fmla="*/ 0 w 2359092"/>
                <a:gd name="connsiteY7" fmla="*/ 106139 h 636832"/>
                <a:gd name="connsiteX8" fmla="*/ 0 w 2359092"/>
                <a:gd name="connsiteY8" fmla="*/ 47520 h 63683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9092" h="636832">
                  <a:moveTo>
                    <a:pt x="106139" y="0"/>
                  </a:moveTo>
                  <a:lnTo>
                    <a:pt x="2252954" y="0"/>
                  </a:lnTo>
                  <a:cubicBezTo>
                    <a:pt x="2311572" y="0"/>
                    <a:pt x="2359092" y="47520"/>
                    <a:pt x="2359092" y="106139"/>
                  </a:cubicBezTo>
                  <a:lnTo>
                    <a:pt x="2359092" y="530693"/>
                  </a:lnTo>
                  <a:cubicBezTo>
                    <a:pt x="2359092" y="589312"/>
                    <a:pt x="2311572" y="636832"/>
                    <a:pt x="2252954" y="636832"/>
                  </a:cubicBezTo>
                  <a:lnTo>
                    <a:pt x="106139" y="636832"/>
                  </a:lnTo>
                  <a:cubicBezTo>
                    <a:pt x="47520" y="636832"/>
                    <a:pt x="0" y="589312"/>
                    <a:pt x="0" y="530693"/>
                  </a:cubicBezTo>
                  <a:lnTo>
                    <a:pt x="0" y="106139"/>
                  </a:lnTo>
                  <a:cubicBezTo>
                    <a:pt x="0" y="47520"/>
                    <a:pt x="47520" y="0"/>
                    <a:pt x="106139" y="0"/>
                  </a:cubicBezTo>
                  <a:close/>
                </a:path>
              </a:pathLst>
            </a:custGeom>
            <a:solidFill>
              <a:srgbClr val="FFD7EF">
                <a:alpha val="100000"/>
              </a:srgbClr>
            </a:solidFill>
            <a:ln w="57150">
              <a:solidFill>
                <a:srgbClr val="458B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600" b="0" i="0">
                  <a:ln w="2381">
                    <a:solidFill>
                      <a:srgbClr val="FFC000">
                        <a:alpha val="100000"/>
                      </a:srgbClr>
                    </a:solidFill>
                  </a:ln>
                  <a:solidFill>
                    <a:srgbClr val="6B0F99">
                      <a:alpha val="100000"/>
                    </a:srgbClr>
                  </a:solidFill>
                  <a:effectLst/>
                  <a:latin typeface="方正粗黑宋简体"/>
                  <a:ea typeface="方正粗黑宋简体"/>
                </a:rPr>
                <a:t>复习回顾</a:t>
              </a:r>
              <a:endParaRPr lang="zh-CN" altLang="en-US" sz="36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6B0F99">
                    <a:alpha val="100000"/>
                  </a:srgbClr>
                </a:solidFill>
                <a:effectLst/>
                <a:latin typeface="方正粗黑宋简体"/>
                <a:ea typeface="方正粗黑宋简体"/>
              </a:endParaRPr>
            </a:p>
          </p:txBody>
        </p:sp>
        <p:pic>
          <p:nvPicPr>
            <p:cNvPr id="17" name="图片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2090473" y="184184"/>
              <a:ext cx="270443" cy="262442"/>
            </a:xfrm>
            <a:prstGeom prst="rect">
              <a:avLst/>
            </a:prstGeom>
          </p:spPr>
        </p:pic>
        <p:pic>
          <p:nvPicPr>
            <p:cNvPr id="18" name="图片6"/>
            <p:cNvPicPr>
              <a:picLocks noChangeAspect="1"/>
            </p:cNvPicPr>
            <p:nvPr/>
          </p:nvPicPr>
          <p:blipFill>
            <a:blip r:embed="rId4"/>
            <a:srcRect t="10526" b="10526"/>
            <a:stretch>
              <a:fillRect/>
            </a:stretch>
          </p:blipFill>
          <p:spPr>
            <a:xfrm rot="10800000">
              <a:off x="2174900" y="228581"/>
              <a:ext cx="458295" cy="190500"/>
            </a:xfrm>
            <a:prstGeom prst="rect">
              <a:avLst/>
            </a:prstGeom>
          </p:spPr>
        </p:pic>
      </p:grpSp>
      <p:sp>
        <p:nvSpPr>
          <p:cNvPr id="19" name="文本8" title=""/>
          <p:cNvSpPr txBox="1"/>
          <p:nvPr/>
        </p:nvSpPr>
        <p:spPr>
          <a:xfrm>
            <a:off x="8920591" y="2998288"/>
            <a:ext cx="1003300" cy="11176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64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？</a:t>
            </a:r>
            <a:endParaRPr lang="zh-CN" altLang="en-US" sz="64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20" name="文本9" title=""/>
          <p:cNvSpPr txBox="1"/>
          <p:nvPr/>
        </p:nvSpPr>
        <p:spPr>
          <a:xfrm>
            <a:off x="8920915" y="3857892"/>
            <a:ext cx="1003300" cy="11176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64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？</a:t>
            </a:r>
            <a:endParaRPr lang="zh-CN" altLang="en-US" sz="64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21" name="文本10" title=""/>
          <p:cNvSpPr txBox="1"/>
          <p:nvPr/>
        </p:nvSpPr>
        <p:spPr>
          <a:xfrm>
            <a:off x="8920686" y="4925719"/>
            <a:ext cx="1003300" cy="11176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64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？</a:t>
            </a:r>
            <a:endParaRPr lang="zh-CN" altLang="en-US" sz="64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22" name="文本11" title=""/>
          <p:cNvSpPr txBox="1"/>
          <p:nvPr/>
        </p:nvSpPr>
        <p:spPr>
          <a:xfrm>
            <a:off x="7002047" y="4752692"/>
            <a:ext cx="4517231" cy="132041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4300" b="1" i="0">
                <a:solidFill>
                  <a:srgbClr val="FF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☆</a:t>
            </a: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是</a:t>
            </a:r>
            <a:r>
              <a:rPr lang="zh-CN" altLang="en-US" sz="3500" b="0" i="0">
                <a:solidFill>
                  <a:srgbClr val="1A5CB3">
                    <a:alpha val="100000"/>
                  </a:srgbClr>
                </a:solidFill>
                <a:latin typeface="方正粗黑宋简体"/>
                <a:ea typeface="方正粗黑宋简体"/>
              </a:rPr>
              <a:t>中心对称图形</a:t>
            </a: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，</a:t>
            </a:r>
            <a:endParaRPr lang="zh-CN" altLang="en-US" sz="35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  <a:p>
            <a:pPr marL="0" algn="l"/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也是</a:t>
            </a:r>
            <a:r>
              <a:rPr lang="zh-CN" altLang="en-US" sz="3500" b="0" i="0">
                <a:solidFill>
                  <a:srgbClr val="1A5CB3">
                    <a:alpha val="100000"/>
                  </a:srgbClr>
                </a:solidFill>
                <a:latin typeface="方正粗黑宋简体"/>
                <a:ea typeface="方正粗黑宋简体"/>
              </a:rPr>
              <a:t>轴对称图形</a:t>
            </a: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.</a:t>
            </a:r>
            <a:endParaRPr lang="zh-CN" altLang="en-US" sz="35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23" name="文本12" title=""/>
          <p:cNvSpPr txBox="1"/>
          <p:nvPr/>
        </p:nvSpPr>
        <p:spPr>
          <a:xfrm>
            <a:off x="8276301" y="2119839"/>
            <a:ext cx="1968503" cy="99331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6300"/>
              </a:lnSpc>
            </a:pP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两支曲线</a:t>
            </a:r>
            <a:endParaRPr lang="zh-CN" altLang="en-US" sz="35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24" name="文本13" title=""/>
          <p:cNvSpPr txBox="1"/>
          <p:nvPr/>
        </p:nvSpPr>
        <p:spPr>
          <a:xfrm>
            <a:off x="8921191" y="2124799"/>
            <a:ext cx="1003300" cy="11176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64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？</a:t>
            </a:r>
            <a:endParaRPr lang="zh-CN" altLang="en-US" sz="64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25" name="文本14" title=""/>
          <p:cNvSpPr txBox="1"/>
          <p:nvPr/>
        </p:nvSpPr>
        <p:spPr>
          <a:xfrm>
            <a:off x="7626782" y="3223374"/>
            <a:ext cx="2428561" cy="69751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一、三象限</a:t>
            </a:r>
            <a:endParaRPr lang="zh-CN" altLang="en-US" sz="35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26" name="文本15" title=""/>
          <p:cNvSpPr txBox="1"/>
          <p:nvPr/>
        </p:nvSpPr>
        <p:spPr>
          <a:xfrm>
            <a:off x="7626734" y="4135765"/>
            <a:ext cx="2806379" cy="69751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二、四象限</a:t>
            </a:r>
            <a:endParaRPr lang="zh-CN" altLang="en-US" sz="35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27" name="文本16" title=""/>
          <p:cNvSpPr txBox="1"/>
          <p:nvPr/>
        </p:nvSpPr>
        <p:spPr>
          <a:xfrm>
            <a:off x="2437514" y="4752861"/>
            <a:ext cx="4517231" cy="132041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4300" b="1" i="0">
                <a:solidFill>
                  <a:srgbClr val="FF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☆</a:t>
            </a: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是</a:t>
            </a:r>
            <a:r>
              <a:rPr lang="zh-CN" altLang="en-US" sz="3500" b="0" i="0">
                <a:solidFill>
                  <a:srgbClr val="1A5CB3">
                    <a:alpha val="100000"/>
                  </a:srgbClr>
                </a:solidFill>
                <a:latin typeface="方正粗黑宋简体"/>
                <a:ea typeface="方正粗黑宋简体"/>
              </a:rPr>
              <a:t>中心对称图形</a:t>
            </a: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，</a:t>
            </a:r>
            <a:endParaRPr lang="zh-CN" altLang="en-US" sz="35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  <a:p>
            <a:pPr marL="0" algn="l"/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也是</a:t>
            </a:r>
            <a:r>
              <a:rPr lang="zh-CN" altLang="en-US" sz="3500" b="0" i="0">
                <a:solidFill>
                  <a:srgbClr val="1A5CB3">
                    <a:alpha val="100000"/>
                  </a:srgbClr>
                </a:solidFill>
                <a:latin typeface="方正粗黑宋简体"/>
                <a:ea typeface="方正粗黑宋简体"/>
              </a:rPr>
              <a:t>轴对称图形</a:t>
            </a: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.</a:t>
            </a:r>
            <a:endParaRPr lang="zh-CN" altLang="en-US" sz="35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pic>
        <p:nvPicPr>
          <p:cNvPr id="28" name="图片1" title=""/>
          <p:cNvPicPr>
            <a:picLocks noChangeAspect="1"/>
          </p:cNvPicPr>
          <p:nvPr/>
        </p:nvPicPr>
        <p:blipFill>
          <a:blip r:embed="rId5"/>
          <a:srcRect l="7031" t="9565" r="11718" b="12173"/>
          <a:stretch>
            <a:fillRect/>
          </a:stretch>
        </p:blipFill>
        <p:spPr>
          <a:xfrm>
            <a:off x="5920765" y="3160230"/>
            <a:ext cx="961987" cy="759524"/>
          </a:xfrm>
          <a:prstGeom prst="rect">
            <a:avLst/>
          </a:prstGeom>
        </p:spPr>
      </p:pic>
      <p:pic>
        <p:nvPicPr>
          <p:cNvPr id="29" name="图片2" title=""/>
          <p:cNvPicPr>
            <a:picLocks noChangeAspect="1"/>
          </p:cNvPicPr>
          <p:nvPr/>
        </p:nvPicPr>
        <p:blipFill>
          <a:blip r:embed="rId6"/>
          <a:srcRect b="7777"/>
          <a:stretch>
            <a:fillRect/>
          </a:stretch>
        </p:blipFill>
        <p:spPr>
          <a:xfrm>
            <a:off x="5946143" y="4022760"/>
            <a:ext cx="952148" cy="807834"/>
          </a:xfrm>
          <a:prstGeom prst="rect">
            <a:avLst/>
          </a:prstGeom>
        </p:spPr>
      </p:pic>
      <p:pic>
        <p:nvPicPr>
          <p:cNvPr id="30" name="图片3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06336" y="4028265"/>
            <a:ext cx="952224" cy="839895"/>
          </a:xfrm>
          <a:prstGeom prst="rect">
            <a:avLst/>
          </a:prstGeom>
        </p:spPr>
      </p:pic>
      <p:pic>
        <p:nvPicPr>
          <p:cNvPr id="31" name="图片4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06574" y="3070130"/>
            <a:ext cx="952500" cy="92343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转场短音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42" dur="99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转场短音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499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99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61" dur="99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转场短音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499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99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80" dur="99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转场短音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92" dur="99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4" grpId="0" animBg="1"/>
      <p:bldP spid="23" grpId="0" animBg="1"/>
      <p:bldP spid="24" grpId="1" animBg="1"/>
      <p:bldP spid="25" grpId="0" animBg="1"/>
      <p:bldP spid="31" grpId="0" animBg="1"/>
      <p:bldP spid="19" grpId="1" animBg="1"/>
      <p:bldP spid="26" grpId="0" animBg="1"/>
      <p:bldP spid="30" grpId="0" animBg="1"/>
      <p:bldP spid="20" grpId="1" animBg="1"/>
      <p:bldP spid="22" grpId="0" animBg="1"/>
      <p:bldP spid="2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1" title=""/>
          <p:cNvGraphicFramePr>
            <a:graphicFrameLocks noGrp="1"/>
          </p:cNvGraphicFramePr>
          <p:nvPr/>
        </p:nvGraphicFramePr>
        <p:xfrm>
          <a:off x="474866" y="714963"/>
          <a:ext cx="11201762" cy="5371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6241"/>
                <a:gridCol w="4655769"/>
                <a:gridCol w="4749752"/>
              </a:tblGrid>
              <a:tr h="754856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4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方正粗黑宋简体"/>
                          <a:ea typeface="方正粗黑宋简体"/>
                        </a:rPr>
                        <a:t>函数</a:t>
                      </a:r>
                      <a:endParaRPr lang="zh-CN" altLang="en-US" sz="3400" b="0" i="0">
                        <a:solidFill>
                          <a:srgbClr val="000000">
                            <a:alpha val="100000"/>
                          </a:srgbClr>
                        </a:solidFill>
                        <a:latin typeface="方正粗黑宋简体"/>
                        <a:ea typeface="方正粗黑宋简体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4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方正粗黑宋简体"/>
                          <a:ea typeface="方正粗黑宋简体"/>
                        </a:rPr>
                        <a:t>正比例函数</a:t>
                      </a:r>
                      <a:endParaRPr lang="zh-CN" altLang="en-US" sz="3400" b="0" i="0">
                        <a:solidFill>
                          <a:srgbClr val="000000">
                            <a:alpha val="100000"/>
                          </a:srgbClr>
                        </a:solidFill>
                        <a:latin typeface="方正粗黑宋简体"/>
                        <a:ea typeface="方正粗黑宋简体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</a:tcPr>
                </a:tc>
              </a:tr>
              <a:tr h="712097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0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方正粗黑宋简体"/>
                          <a:ea typeface="方正粗黑宋简体"/>
                        </a:rPr>
                        <a:t>表达式</a:t>
                      </a:r>
                      <a:endParaRPr lang="zh-CN" altLang="en-US" sz="3000" b="1" i="0">
                        <a:solidFill>
                          <a:srgbClr val="000000">
                            <a:alpha val="100000"/>
                          </a:srgbClr>
                        </a:solidFill>
                        <a:latin typeface="方正粗黑宋简体"/>
                        <a:ea typeface="方正粗黑宋简体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92944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0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方正粗黑宋简体"/>
                          <a:ea typeface="方正粗黑宋简体"/>
                        </a:rPr>
                        <a:t>图象形状</a:t>
                      </a:r>
                      <a:endParaRPr lang="zh-CN" altLang="en-US" sz="3000" b="1" i="0">
                        <a:solidFill>
                          <a:srgbClr val="000000">
                            <a:alpha val="100000"/>
                          </a:srgbClr>
                        </a:solidFill>
                        <a:latin typeface="方正粗黑宋简体"/>
                        <a:ea typeface="方正粗黑宋简体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1692532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400" b="1" i="1">
                          <a:ln w="2381">
                            <a:solidFill>
                              <a:srgbClr val="FFC000">
                                <a:alpha val="100000"/>
                              </a:srgbClr>
                            </a:solidFill>
                          </a:ln>
                          <a:solidFill>
                            <a:srgbClr val="FF0000">
                              <a:alpha val="100000"/>
                            </a:srgbClr>
                          </a:solidFill>
                          <a:effectLst/>
                          <a:latin typeface="Times New Roman" panose="02020603050405020304"/>
                          <a:ea typeface="Times New Roman" panose="02020603050405020304"/>
                        </a:rPr>
                        <a:t>k</a:t>
                      </a:r>
                      <a:r>
                        <a:rPr lang="zh-CN" altLang="en-US" sz="2600" b="1" i="0">
                          <a:ln w="2381">
                            <a:solidFill>
                              <a:srgbClr val="FFC000">
                                <a:alpha val="100000"/>
                              </a:srgbClr>
                            </a:solidFill>
                          </a:ln>
                          <a:solidFill>
                            <a:srgbClr val="FF0000">
                              <a:alpha val="100000"/>
                            </a:srgbClr>
                          </a:solidFill>
                          <a:effectLst/>
                          <a:latin typeface="华文新魏"/>
                          <a:ea typeface="华文新魏"/>
                        </a:rPr>
                        <a:t>&gt;0</a:t>
                      </a:r>
                      <a:endParaRPr lang="zh-CN" altLang="en-US" sz="2600" b="1" i="0">
                        <a:ln w="2381">
                          <a:solidFill>
                            <a:srgbClr val="FFC000">
                              <a:alpha val="100000"/>
                            </a:srgbClr>
                          </a:solidFill>
                        </a:ln>
                        <a:solidFill>
                          <a:srgbClr val="FF0000">
                            <a:alpha val="100000"/>
                          </a:srgbClr>
                        </a:solidFill>
                        <a:effectLst/>
                        <a:latin typeface="华文新魏"/>
                        <a:ea typeface="华文新魏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1518606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400" b="1" i="1">
                          <a:ln w="2381">
                            <a:solidFill>
                              <a:srgbClr val="FFC000">
                                <a:alpha val="100000"/>
                              </a:srgbClr>
                            </a:solidFill>
                          </a:ln>
                          <a:solidFill>
                            <a:srgbClr val="FF0000">
                              <a:alpha val="100000"/>
                            </a:srgbClr>
                          </a:solidFill>
                          <a:effectLst/>
                          <a:latin typeface="Times New Roman" panose="02020603050405020304"/>
                          <a:ea typeface="Times New Roman" panose="02020603050405020304"/>
                        </a:rPr>
                        <a:t>k</a:t>
                      </a:r>
                      <a:r>
                        <a:rPr lang="zh-CN" altLang="en-US" sz="2600" b="1" i="0">
                          <a:ln w="2381">
                            <a:solidFill>
                              <a:srgbClr val="FFC000">
                                <a:alpha val="100000"/>
                              </a:srgbClr>
                            </a:solidFill>
                          </a:ln>
                          <a:solidFill>
                            <a:srgbClr val="FF0000">
                              <a:alpha val="100000"/>
                            </a:srgbClr>
                          </a:solidFill>
                          <a:effectLst/>
                          <a:latin typeface="华文新魏"/>
                          <a:ea typeface="华文新魏"/>
                        </a:rPr>
                        <a:t>&lt;0</a:t>
                      </a:r>
                      <a:endParaRPr lang="zh-CN" altLang="en-US" sz="2600" b="1" i="0">
                        <a:ln w="2381">
                          <a:solidFill>
                            <a:srgbClr val="FFC000">
                              <a:alpha val="100000"/>
                            </a:srgbClr>
                          </a:solidFill>
                        </a:ln>
                        <a:solidFill>
                          <a:srgbClr val="FF0000">
                            <a:alpha val="100000"/>
                          </a:srgbClr>
                        </a:solidFill>
                        <a:effectLst/>
                        <a:latin typeface="华文新魏"/>
                        <a:ea typeface="华文新魏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形状1" title=""/>
          <p:cNvSpPr txBox="1"/>
          <p:nvPr/>
        </p:nvSpPr>
        <p:spPr>
          <a:xfrm flipH="1">
            <a:off x="3475346" y="2881828"/>
            <a:ext cx="1191" cy="3221680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" name="形状2" title=""/>
          <p:cNvSpPr txBox="1"/>
          <p:nvPr/>
        </p:nvSpPr>
        <p:spPr>
          <a:xfrm flipV="1">
            <a:off x="2279641" y="3503442"/>
            <a:ext cx="9366762" cy="1191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" name="文本1" title=""/>
          <p:cNvSpPr txBox="1"/>
          <p:nvPr/>
        </p:nvSpPr>
        <p:spPr>
          <a:xfrm>
            <a:off x="2384746" y="4626994"/>
            <a:ext cx="1017270" cy="5961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位置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6" name="文本2" title=""/>
          <p:cNvSpPr txBox="1"/>
          <p:nvPr/>
        </p:nvSpPr>
        <p:spPr>
          <a:xfrm>
            <a:off x="2109568" y="5466979"/>
            <a:ext cx="1490539" cy="596106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增减性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7" name="形状3" title=""/>
          <p:cNvSpPr txBox="1"/>
          <p:nvPr/>
        </p:nvSpPr>
        <p:spPr>
          <a:xfrm>
            <a:off x="2289999" y="5176040"/>
            <a:ext cx="9377393" cy="1191"/>
          </a:xfrm>
          <a:prstGeom prst="line">
            <a:avLst/>
          </a:prstGeom>
          <a:ln w="9525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8" name="文本3" title=""/>
          <p:cNvSpPr txBox="1"/>
          <p:nvPr/>
        </p:nvSpPr>
        <p:spPr>
          <a:xfrm>
            <a:off x="2388413" y="2896919"/>
            <a:ext cx="1008659" cy="5961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位置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9" name="文本4" title=""/>
          <p:cNvSpPr txBox="1"/>
          <p:nvPr/>
        </p:nvSpPr>
        <p:spPr>
          <a:xfrm>
            <a:off x="2185238" y="3751647"/>
            <a:ext cx="1369695" cy="638813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增减性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10" name="文本5" title=""/>
          <p:cNvSpPr txBox="1"/>
          <p:nvPr/>
        </p:nvSpPr>
        <p:spPr>
          <a:xfrm>
            <a:off x="2532283" y="1481713"/>
            <a:ext cx="4497267" cy="66487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200" b="1" i="1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y</a:t>
            </a:r>
            <a:r>
              <a:rPr lang="zh-CN" altLang="en-US" sz="3200" b="1" i="0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</a:t>
            </a:r>
            <a:r>
              <a:rPr lang="zh-CN" altLang="en-US" sz="3200" b="1" i="1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kx</a:t>
            </a:r>
            <a:r>
              <a:rPr lang="zh-CN" altLang="en-US" sz="3200" b="1" i="0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(</a:t>
            </a:r>
            <a:r>
              <a:rPr lang="zh-CN" altLang="en-US" sz="32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</a:t>
            </a:r>
            <a:r>
              <a:rPr lang="zh-CN" altLang="en-US" sz="3200" b="1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是常数，</a:t>
            </a:r>
            <a:r>
              <a:rPr lang="zh-CN" altLang="en-US" sz="32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</a:t>
            </a:r>
            <a:r>
              <a:rPr lang="zh-CN" altLang="en-US" sz="3200" b="1" i="0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≠0) </a:t>
            </a:r>
            <a:endParaRPr lang="zh-CN" altLang="en-US" sz="3200" b="1" i="0">
              <a:solidFill>
                <a:srgbClr val="0070C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1" name="文本6" title=""/>
          <p:cNvSpPr txBox="1"/>
          <p:nvPr/>
        </p:nvSpPr>
        <p:spPr>
          <a:xfrm>
            <a:off x="2437336" y="2230851"/>
            <a:ext cx="3848100" cy="654050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3200" b="0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  直线（经过原点）</a:t>
            </a:r>
            <a:endParaRPr lang="zh-CN" altLang="en-US" sz="3200" b="0" i="0">
              <a:solidFill>
                <a:srgbClr val="0070C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12" name="文本7" title=""/>
          <p:cNvSpPr txBox="1"/>
          <p:nvPr/>
        </p:nvSpPr>
        <p:spPr>
          <a:xfrm>
            <a:off x="4023915" y="2853382"/>
            <a:ext cx="2428561" cy="65405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200" b="0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一、三象限</a:t>
            </a:r>
            <a:endParaRPr lang="zh-CN" altLang="en-US" sz="3200" b="0" i="0">
              <a:solidFill>
                <a:srgbClr val="0070C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13" name="文本8" title=""/>
          <p:cNvSpPr txBox="1"/>
          <p:nvPr/>
        </p:nvSpPr>
        <p:spPr>
          <a:xfrm>
            <a:off x="3585575" y="3476588"/>
            <a:ext cx="3359429" cy="106978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从左到右上升</a:t>
            </a:r>
            <a:r>
              <a:rPr lang="zh-CN" altLang="en-US" sz="30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y</a:t>
            </a:r>
            <a:r>
              <a:rPr lang="zh-CN" altLang="en-US" sz="3000" b="0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随</a:t>
            </a:r>
            <a:r>
              <a:rPr lang="zh-CN" altLang="en-US" sz="30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x</a:t>
            </a:r>
            <a:r>
              <a:rPr lang="zh-CN" altLang="en-US" sz="3000" b="0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的增大而增大</a:t>
            </a:r>
            <a:endParaRPr lang="zh-CN" altLang="en-US" sz="3000" b="0" i="0">
              <a:solidFill>
                <a:srgbClr val="0070C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14" name="文本9" title=""/>
          <p:cNvSpPr txBox="1"/>
          <p:nvPr/>
        </p:nvSpPr>
        <p:spPr>
          <a:xfrm>
            <a:off x="3742787" y="4549312"/>
            <a:ext cx="2806379" cy="62506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二、四象限</a:t>
            </a:r>
            <a:endParaRPr lang="zh-CN" altLang="en-US" sz="3000" b="0" i="0">
              <a:solidFill>
                <a:srgbClr val="0070C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15" name="文本10" title=""/>
          <p:cNvSpPr txBox="1"/>
          <p:nvPr/>
        </p:nvSpPr>
        <p:spPr>
          <a:xfrm>
            <a:off x="3619179" y="5109259"/>
            <a:ext cx="3111179" cy="10799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从左到右下降</a:t>
            </a:r>
            <a:r>
              <a:rPr lang="zh-CN" altLang="en-US" sz="30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y</a:t>
            </a:r>
            <a:r>
              <a:rPr lang="zh-CN" altLang="en-US" sz="3000" b="0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随</a:t>
            </a:r>
            <a:endParaRPr lang="zh-CN" altLang="en-US" sz="3000" b="0" i="0">
              <a:solidFill>
                <a:srgbClr val="0070C0">
                  <a:alpha val="100000"/>
                </a:srgbClr>
              </a:solidFill>
              <a:latin typeface="方正粗黑宋简体"/>
              <a:ea typeface="方正粗黑宋简体"/>
            </a:endParaRPr>
          </a:p>
          <a:p>
            <a:pPr marL="0" algn="l"/>
            <a:r>
              <a:rPr lang="zh-CN" altLang="en-US" sz="30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x</a:t>
            </a:r>
            <a:r>
              <a:rPr lang="zh-CN" altLang="en-US" sz="3000" b="0" i="0">
                <a:solidFill>
                  <a:srgbClr val="0070C0">
                    <a:alpha val="100000"/>
                  </a:srgbClr>
                </a:solidFill>
                <a:latin typeface="方正粗黑宋简体"/>
                <a:ea typeface="方正粗黑宋简体"/>
              </a:rPr>
              <a:t>的增大而减小</a:t>
            </a:r>
            <a:endParaRPr lang="zh-CN" altLang="en-US" sz="3000" b="0" i="0">
              <a:solidFill>
                <a:srgbClr val="0070C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16" name="文本11" title=""/>
          <p:cNvSpPr txBox="1"/>
          <p:nvPr/>
        </p:nvSpPr>
        <p:spPr>
          <a:xfrm>
            <a:off x="7238080" y="757778"/>
            <a:ext cx="2512695" cy="683006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3400" b="0" i="0">
                <a:solidFill>
                  <a:srgbClr val="FF0000">
                    <a:alpha val="100000"/>
                  </a:srgbClr>
                </a:solidFill>
                <a:latin typeface="方正粗黑宋简体"/>
                <a:ea typeface="方正粗黑宋简体"/>
              </a:rPr>
              <a:t>反比例</a:t>
            </a:r>
            <a:r>
              <a:rPr lang="zh-CN" altLang="en-US" sz="34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函数</a:t>
            </a:r>
            <a:endParaRPr lang="zh-CN" altLang="en-US" sz="34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grpSp>
        <p:nvGrpSpPr>
          <p:cNvPr id="17" name="组合1" title=""/>
          <p:cNvGrpSpPr/>
          <p:nvPr/>
        </p:nvGrpSpPr>
        <p:grpSpPr>
          <a:xfrm>
            <a:off x="7096206" y="1372082"/>
            <a:ext cx="4600890" cy="951976"/>
            <a:chExt cx="4600890" cy="951976"/>
          </a:xfrm>
        </p:grpSpPr>
        <p:sp>
          <p:nvSpPr>
            <p:cNvPr id="18" name="形状4"/>
            <p:cNvSpPr txBox="1"/>
            <p:nvPr/>
          </p:nvSpPr>
          <p:spPr>
            <a:xfrm>
              <a:off x="756914" y="122635"/>
              <a:ext cx="9525" cy="95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9" name="文本19"/>
            <p:cNvSpPr txBox="1"/>
            <p:nvPr/>
          </p:nvSpPr>
          <p:spPr>
            <a:xfrm>
              <a:off x="756914" y="122635"/>
              <a:ext cx="3843976" cy="6858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200" b="1" i="0">
                  <a:solidFill>
                    <a:srgbClr val="0070C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(</a:t>
              </a:r>
              <a:r>
                <a:rPr lang="zh-CN" altLang="en-US" sz="3200" b="1" i="1">
                  <a:solidFill>
                    <a:srgbClr val="0070C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</a:t>
              </a:r>
              <a:r>
                <a:rPr lang="zh-CN" altLang="en-US" sz="3200" b="1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k</a:t>
              </a:r>
              <a:r>
                <a:rPr lang="zh-CN" altLang="en-US" sz="3200" b="1" i="0">
                  <a:solidFill>
                    <a:srgbClr val="0070C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是常数,</a:t>
              </a:r>
              <a:r>
                <a:rPr lang="zh-CN" altLang="en-US" sz="3200" b="1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k</a:t>
              </a:r>
              <a:r>
                <a:rPr lang="zh-CN" altLang="en-US" sz="3200" b="1" i="0">
                  <a:solidFill>
                    <a:srgbClr val="0070C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≠0 )</a:t>
              </a:r>
              <a:r>
                <a:rPr lang="zh-CN" altLang="en-US" sz="3200" b="1" i="1">
                  <a:solidFill>
                    <a:srgbClr val="0070C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x</a:t>
              </a:r>
              <a:r>
                <a:rPr lang="zh-CN" altLang="en-US" sz="3200" b="1" i="0">
                  <a:solidFill>
                    <a:srgbClr val="0070C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≠0</a:t>
              </a:r>
              <a:endParaRPr lang="zh-CN" altLang="en-US" sz="3200" b="1" i="0">
                <a:solidFill>
                  <a:srgbClr val="0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pic>
          <p:nvPicPr>
            <p:cNvPr id="20" name="公式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866127" cy="951976"/>
            </a:xfrm>
            <a:prstGeom prst="rect">
              <a:avLst/>
            </a:prstGeom>
          </p:spPr>
        </p:pic>
      </p:grpSp>
      <p:grpSp>
        <p:nvGrpSpPr>
          <p:cNvPr id="21" name="组合2" title=""/>
          <p:cNvGrpSpPr/>
          <p:nvPr/>
        </p:nvGrpSpPr>
        <p:grpSpPr>
          <a:xfrm>
            <a:off x="9677343" y="47387"/>
            <a:ext cx="2633195" cy="636832"/>
            <a:chExt cx="2633195" cy="636832"/>
          </a:xfrm>
        </p:grpSpPr>
        <p:sp>
          <p:nvSpPr>
            <p:cNvPr id="22" name="形状5"/>
            <p:cNvSpPr txBox="1"/>
            <p:nvPr/>
          </p:nvSpPr>
          <p:spPr>
            <a:xfrm>
              <a:off x="0" y="0"/>
              <a:ext cx="2359092" cy="636832"/>
            </a:xfrm>
            <a:custGeom>
              <a:gdLst>
                <a:gd name="connsiteX0" fmla="*/ 106139 w 2359092"/>
                <a:gd name="connsiteY0" fmla="*/ 0 h 636832"/>
                <a:gd name="connsiteX1" fmla="*/ 2252954 w 2359092"/>
                <a:gd name="connsiteY1" fmla="*/ 0 h 636832"/>
                <a:gd name="connsiteX2" fmla="*/ 2311572 w 2359092"/>
                <a:gd name="connsiteY2" fmla="*/ 0 h 636832"/>
                <a:gd name="connsiteX3" fmla="*/ 2359092 w 2359092"/>
                <a:gd name="connsiteY3" fmla="*/ 530693 h 636832"/>
                <a:gd name="connsiteX4" fmla="*/ 2359092 w 2359092"/>
                <a:gd name="connsiteY4" fmla="*/ 589312 h 636832"/>
                <a:gd name="connsiteX5" fmla="*/ 106139 w 2359092"/>
                <a:gd name="connsiteY5" fmla="*/ 636832 h 636832"/>
                <a:gd name="connsiteX6" fmla="*/ 47520 w 2359092"/>
                <a:gd name="connsiteY6" fmla="*/ 636832 h 636832"/>
                <a:gd name="connsiteX7" fmla="*/ 0 w 2359092"/>
                <a:gd name="connsiteY7" fmla="*/ 106139 h 636832"/>
                <a:gd name="connsiteX8" fmla="*/ 0 w 2359092"/>
                <a:gd name="connsiteY8" fmla="*/ 47520 h 63683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9092" h="636832">
                  <a:moveTo>
                    <a:pt x="106139" y="0"/>
                  </a:moveTo>
                  <a:lnTo>
                    <a:pt x="2252954" y="0"/>
                  </a:lnTo>
                  <a:cubicBezTo>
                    <a:pt x="2311572" y="0"/>
                    <a:pt x="2359092" y="47520"/>
                    <a:pt x="2359092" y="106139"/>
                  </a:cubicBezTo>
                  <a:lnTo>
                    <a:pt x="2359092" y="530693"/>
                  </a:lnTo>
                  <a:cubicBezTo>
                    <a:pt x="2359092" y="589312"/>
                    <a:pt x="2311572" y="636832"/>
                    <a:pt x="2252954" y="636832"/>
                  </a:cubicBezTo>
                  <a:lnTo>
                    <a:pt x="106139" y="636832"/>
                  </a:lnTo>
                  <a:cubicBezTo>
                    <a:pt x="47520" y="636832"/>
                    <a:pt x="0" y="589312"/>
                    <a:pt x="0" y="530693"/>
                  </a:cubicBezTo>
                  <a:lnTo>
                    <a:pt x="0" y="106139"/>
                  </a:lnTo>
                  <a:cubicBezTo>
                    <a:pt x="0" y="47520"/>
                    <a:pt x="47520" y="0"/>
                    <a:pt x="106139" y="0"/>
                  </a:cubicBezTo>
                  <a:close/>
                </a:path>
              </a:pathLst>
            </a:custGeom>
            <a:solidFill>
              <a:srgbClr val="FFD7EF">
                <a:alpha val="100000"/>
              </a:srgbClr>
            </a:solidFill>
            <a:ln w="57150">
              <a:solidFill>
                <a:srgbClr val="458B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600" b="0" i="0">
                  <a:ln w="2381">
                    <a:solidFill>
                      <a:srgbClr val="FFC000">
                        <a:alpha val="100000"/>
                      </a:srgbClr>
                    </a:solidFill>
                  </a:ln>
                  <a:solidFill>
                    <a:srgbClr val="6B0F99">
                      <a:alpha val="100000"/>
                    </a:srgbClr>
                  </a:solidFill>
                  <a:effectLst/>
                  <a:latin typeface="方正粗黑宋简体"/>
                  <a:ea typeface="方正粗黑宋简体"/>
                </a:rPr>
                <a:t>回顾引入</a:t>
              </a:r>
              <a:endParaRPr lang="zh-CN" altLang="en-US" sz="36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6B0F99">
                    <a:alpha val="100000"/>
                  </a:srgbClr>
                </a:solidFill>
                <a:effectLst/>
                <a:latin typeface="方正粗黑宋简体"/>
                <a:ea typeface="方正粗黑宋简体"/>
              </a:endParaRPr>
            </a:p>
          </p:txBody>
        </p:sp>
        <p:pic>
          <p:nvPicPr>
            <p:cNvPr id="23" name="图片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2090473" y="184184"/>
              <a:ext cx="270443" cy="262442"/>
            </a:xfrm>
            <a:prstGeom prst="rect">
              <a:avLst/>
            </a:prstGeom>
          </p:spPr>
        </p:pic>
        <p:pic>
          <p:nvPicPr>
            <p:cNvPr id="24" name="图片2"/>
            <p:cNvPicPr>
              <a:picLocks noChangeAspect="1"/>
            </p:cNvPicPr>
            <p:nvPr/>
          </p:nvPicPr>
          <p:blipFill>
            <a:blip r:embed="rId4"/>
            <a:srcRect t="10526" b="10526"/>
            <a:stretch>
              <a:fillRect/>
            </a:stretch>
          </p:blipFill>
          <p:spPr>
            <a:xfrm rot="10800000">
              <a:off x="2174900" y="228581"/>
              <a:ext cx="458295" cy="190500"/>
            </a:xfrm>
            <a:prstGeom prst="rect">
              <a:avLst/>
            </a:prstGeom>
          </p:spPr>
        </p:pic>
      </p:grpSp>
      <p:sp>
        <p:nvSpPr>
          <p:cNvPr id="25" name="文本12" title=""/>
          <p:cNvSpPr txBox="1"/>
          <p:nvPr/>
        </p:nvSpPr>
        <p:spPr>
          <a:xfrm>
            <a:off x="4660363" y="3352476"/>
            <a:ext cx="1155700" cy="129143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76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？</a:t>
            </a:r>
            <a:endParaRPr lang="zh-CN" altLang="en-US" sz="76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26" name="文本13" title=""/>
          <p:cNvSpPr txBox="1"/>
          <p:nvPr/>
        </p:nvSpPr>
        <p:spPr>
          <a:xfrm>
            <a:off x="4660516" y="4938246"/>
            <a:ext cx="1155700" cy="129143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76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？</a:t>
            </a:r>
            <a:endParaRPr lang="zh-CN" altLang="en-US" sz="76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27" name="文本14" title=""/>
          <p:cNvSpPr txBox="1"/>
          <p:nvPr/>
        </p:nvSpPr>
        <p:spPr>
          <a:xfrm>
            <a:off x="8202854" y="1947164"/>
            <a:ext cx="1968503" cy="99331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6300"/>
              </a:lnSpc>
            </a:pP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两支曲线</a:t>
            </a:r>
            <a:endParaRPr lang="zh-CN" altLang="en-US" sz="35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28" name="文本15" title=""/>
          <p:cNvSpPr txBox="1"/>
          <p:nvPr/>
        </p:nvSpPr>
        <p:spPr>
          <a:xfrm>
            <a:off x="7973397" y="2828055"/>
            <a:ext cx="2428561" cy="69751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一、三象限</a:t>
            </a:r>
            <a:endParaRPr lang="zh-CN" altLang="en-US" sz="35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29" name="文本16" title=""/>
          <p:cNvSpPr txBox="1"/>
          <p:nvPr/>
        </p:nvSpPr>
        <p:spPr>
          <a:xfrm>
            <a:off x="8042535" y="4526328"/>
            <a:ext cx="2806379" cy="69751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二、四象限</a:t>
            </a:r>
            <a:endParaRPr lang="zh-CN" altLang="en-US" sz="35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30" name="文本17" title=""/>
          <p:cNvSpPr txBox="1"/>
          <p:nvPr/>
        </p:nvSpPr>
        <p:spPr>
          <a:xfrm>
            <a:off x="8725938" y="3336966"/>
            <a:ext cx="1155700" cy="129143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76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？</a:t>
            </a:r>
            <a:endParaRPr lang="zh-CN" altLang="en-US" sz="76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31" name="文本18" title=""/>
          <p:cNvSpPr txBox="1"/>
          <p:nvPr/>
        </p:nvSpPr>
        <p:spPr>
          <a:xfrm>
            <a:off x="8726081" y="4937970"/>
            <a:ext cx="1155700" cy="129143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76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？</a:t>
            </a:r>
            <a:endParaRPr lang="zh-CN" altLang="en-US" sz="76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转场短音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12" dur="99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8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转场短音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22" dur="99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5" grpId="0" animBg="1"/>
      <p:bldP spid="15" grpId="0" animBg="1"/>
      <p:bldP spid="26" grpId="0" animBg="1"/>
      <p:bldP spid="30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615229" y="1063704"/>
            <a:ext cx="11070549" cy="175866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  <a:buFont typeface="Arial"/>
              <a:buChar char=" "/>
            </a:pP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探究1：</a:t>
            </a:r>
            <a:r>
              <a:rPr lang="zh-CN" altLang="en-US" sz="32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小组合作</a:t>
            </a: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观察下面反比例函数的图象，它们有什么共同特征吗？</a:t>
            </a:r>
            <a:endParaRPr lang="zh-CN" altLang="en-US" sz="3200" b="1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1246422" y="2696299"/>
            <a:ext cx="10098672" cy="3141450"/>
            <a:chExt cx="10098672" cy="3141450"/>
          </a:xfrm>
        </p:grpSpPr>
        <p:pic>
          <p:nvPicPr>
            <p:cNvPr id="4" name="图片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38"/>
              <a:ext cx="3097778" cy="3141412"/>
            </a:xfrm>
            <a:prstGeom prst="rect">
              <a:avLst/>
            </a:prstGeom>
          </p:spPr>
        </p:pic>
        <p:pic>
          <p:nvPicPr>
            <p:cNvPr id="5" name="图片2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63554" y="126025"/>
              <a:ext cx="2930776" cy="2890523"/>
            </a:xfrm>
            <a:prstGeom prst="rect">
              <a:avLst/>
            </a:prstGeom>
          </p:spPr>
        </p:pic>
        <p:pic>
          <p:nvPicPr>
            <p:cNvPr id="6" name="图片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94074" y="0"/>
              <a:ext cx="2804598" cy="2836383"/>
            </a:xfrm>
            <a:prstGeom prst="rect">
              <a:avLst/>
            </a:prstGeom>
          </p:spPr>
        </p:pic>
      </p:grpSp>
      <p:sp>
        <p:nvSpPr>
          <p:cNvPr id="7" name="文本2" title=""/>
          <p:cNvSpPr txBox="1"/>
          <p:nvPr/>
        </p:nvSpPr>
        <p:spPr>
          <a:xfrm>
            <a:off x="1604486" y="202606"/>
            <a:ext cx="4514879" cy="86096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40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探究新知</a:t>
            </a:r>
            <a:endParaRPr lang="zh-CN" altLang="en-US" sz="4000" b="1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59131" y="890654"/>
            <a:ext cx="8875518" cy="2737747"/>
          </a:xfrm>
          <a:prstGeom prst="rect">
            <a:avLst/>
          </a:prstGeom>
        </p:spPr>
      </p:pic>
      <p:sp>
        <p:nvSpPr>
          <p:cNvPr id="3" name="文本1" title=""/>
          <p:cNvSpPr txBox="1"/>
          <p:nvPr/>
        </p:nvSpPr>
        <p:spPr>
          <a:xfrm>
            <a:off x="721157" y="4269676"/>
            <a:ext cx="7282977" cy="75360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</a:pP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1、函数的图像都位于一、三象限内。</a:t>
            </a:r>
            <a:endParaRPr lang="zh-CN" altLang="en-US" sz="3200" b="1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2" title=""/>
          <p:cNvSpPr txBox="1"/>
          <p:nvPr/>
        </p:nvSpPr>
        <p:spPr>
          <a:xfrm>
            <a:off x="721271" y="5100009"/>
            <a:ext cx="10391680" cy="175865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</a:pP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2、</a:t>
            </a:r>
            <a:r>
              <a:rPr lang="zh-CN" altLang="en-US" sz="3200" b="1" i="0">
                <a:solidFill>
                  <a:srgbClr val="FF00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在每一个象限内</a:t>
            </a:r>
            <a:r>
              <a:rPr lang="zh-CN" altLang="en-US" sz="32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随着</a:t>
            </a:r>
            <a:r>
              <a:rPr lang="zh-CN" altLang="en-US" sz="3200" b="1" i="1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x </a:t>
            </a: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值的增大，</a:t>
            </a:r>
            <a:r>
              <a:rPr lang="zh-CN" altLang="en-US" sz="3200" b="1" i="1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y </a:t>
            </a: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值越来越大。</a:t>
            </a:r>
            <a:endParaRPr lang="zh-CN" altLang="en-US" sz="3200" b="1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3" title=""/>
          <p:cNvSpPr txBox="1"/>
          <p:nvPr/>
        </p:nvSpPr>
        <p:spPr>
          <a:xfrm>
            <a:off x="1578521" y="131283"/>
            <a:ext cx="4514879" cy="86096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40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探究新知</a:t>
            </a:r>
            <a:endParaRPr lang="zh-CN" altLang="en-US" sz="4000" b="1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4" title=""/>
          <p:cNvSpPr txBox="1"/>
          <p:nvPr/>
        </p:nvSpPr>
        <p:spPr>
          <a:xfrm>
            <a:off x="164402" y="3561321"/>
            <a:ext cx="3195704" cy="75360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  <a:buFont typeface="Arial"/>
              <a:buChar char=" "/>
            </a:pPr>
            <a:r>
              <a:rPr lang="zh-CN" altLang="en-US" sz="3200" b="1" i="0">
                <a:solidFill>
                  <a:srgbClr val="3B00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共同特征:</a:t>
            </a:r>
            <a:endParaRPr lang="zh-CN" altLang="en-US" sz="3200" b="1" i="0">
              <a:solidFill>
                <a:srgbClr val="3B00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" name="组合1" title=""/>
          <p:cNvGrpSpPr/>
          <p:nvPr/>
        </p:nvGrpSpPr>
        <p:grpSpPr>
          <a:xfrm>
            <a:off x="468024" y="1396670"/>
            <a:ext cx="7568057" cy="4065344"/>
            <a:chExt cx="7568057" cy="4065344"/>
          </a:xfrm>
        </p:grpSpPr>
        <p:sp>
          <p:nvSpPr>
            <p:cNvPr id="4" name="文本1"/>
            <p:cNvSpPr txBox="1"/>
            <p:nvPr/>
          </p:nvSpPr>
          <p:spPr>
            <a:xfrm>
              <a:off x="0" y="0"/>
              <a:ext cx="7568057" cy="406534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8900"/>
                </a:lnSpc>
              </a:pPr>
              <a:r>
                <a:rPr lang="zh-CN" altLang="en-US" sz="4000" b="1" i="0">
                  <a:solidFill>
                    <a:srgbClr val="FF009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归纳:</a:t>
              </a:r>
              <a:r>
                <a:rPr lang="zh-CN" altLang="en-US" sz="32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反比例函数             的图象，</a:t>
              </a:r>
              <a:endParaRPr lang="zh-CN" altLang="en-US" sz="32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algn="l">
                <a:lnSpc>
                  <a:spcPts val="7100"/>
                </a:lnSpc>
              </a:pPr>
              <a:r>
                <a:rPr lang="zh-CN" altLang="en-US" sz="32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当</a:t>
              </a:r>
              <a:r>
                <a:rPr lang="zh-CN" altLang="en-US" sz="3200" b="1" i="1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k </a:t>
              </a:r>
              <a:r>
                <a:rPr lang="zh-CN" altLang="en-US" sz="3200" b="1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&gt;0</a:t>
              </a:r>
              <a:r>
                <a:rPr lang="zh-CN" altLang="en-US" sz="32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时，函数的图像位于一、三象限内;在每一象限内，</a:t>
              </a:r>
              <a:r>
                <a:rPr lang="zh-CN" altLang="en-US" sz="3200" b="1" i="1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y </a:t>
              </a:r>
              <a:r>
                <a:rPr lang="zh-CN" altLang="en-US" sz="32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的值随</a:t>
              </a:r>
              <a:r>
                <a:rPr lang="zh-CN" altLang="en-US" sz="3200" b="1" i="1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x </a:t>
              </a:r>
              <a:r>
                <a:rPr lang="zh-CN" altLang="en-US" sz="32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值的增大而</a:t>
              </a:r>
              <a:r>
                <a:rPr lang="zh-CN" altLang="en-US" sz="3200" b="1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减小</a:t>
              </a:r>
              <a:endParaRPr lang="zh-CN" altLang="en-US" sz="32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5" name="图片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05968" y="437121"/>
              <a:ext cx="1807829" cy="862127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65308"/>
          <a:stretch>
            <a:fillRect/>
          </a:stretch>
        </p:blipFill>
        <p:spPr>
          <a:xfrm>
            <a:off x="1093413" y="1705804"/>
            <a:ext cx="3119504" cy="3537861"/>
          </a:xfrm>
          <a:prstGeom prst="rect">
            <a:avLst/>
          </a:prstGeom>
        </p:spPr>
      </p:pic>
      <p:grpSp>
        <p:nvGrpSpPr>
          <p:cNvPr id="3" name="组合1" title=""/>
          <p:cNvGrpSpPr/>
          <p:nvPr/>
        </p:nvGrpSpPr>
        <p:grpSpPr>
          <a:xfrm>
            <a:off x="545497" y="454362"/>
            <a:ext cx="10251110" cy="1436364"/>
            <a:chExt cx="10251110" cy="1436364"/>
          </a:xfrm>
        </p:grpSpPr>
        <p:pic>
          <p:nvPicPr>
            <p:cNvPr id="4" name="图片4"/>
            <p:cNvPicPr>
              <a:picLocks noChangeAspect="1"/>
            </p:cNvPicPr>
            <p:nvPr/>
          </p:nvPicPr>
          <p:blipFill>
            <a:blip r:embed="rId3"/>
            <a:srcRect l="7537" r="16865" b="50314"/>
            <a:stretch>
              <a:fillRect/>
            </a:stretch>
          </p:blipFill>
          <p:spPr>
            <a:xfrm>
              <a:off x="1333309" y="203615"/>
              <a:ext cx="6911540" cy="539861"/>
            </a:xfrm>
            <a:prstGeom prst="rect">
              <a:avLst/>
            </a:prstGeom>
          </p:spPr>
        </p:pic>
        <p:sp>
          <p:nvSpPr>
            <p:cNvPr id="5" name="文本2"/>
            <p:cNvSpPr txBox="1"/>
            <p:nvPr/>
          </p:nvSpPr>
          <p:spPr>
            <a:xfrm>
              <a:off x="0" y="126539"/>
              <a:ext cx="1568450" cy="69335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000" b="1" i="0">
                  <a:solidFill>
                    <a:srgbClr val="FF009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思考1：</a:t>
              </a:r>
              <a:endParaRPr lang="zh-CN" altLang="en-US" sz="3000" b="1" i="0">
                <a:solidFill>
                  <a:srgbClr val="FF00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6" name="公式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56511" y="0"/>
              <a:ext cx="1894599" cy="946852"/>
            </a:xfrm>
            <a:prstGeom prst="rect">
              <a:avLst/>
            </a:prstGeom>
          </p:spPr>
        </p:pic>
        <p:sp>
          <p:nvSpPr>
            <p:cNvPr id="7" name="文本3"/>
            <p:cNvSpPr txBox="1"/>
            <p:nvPr/>
          </p:nvSpPr>
          <p:spPr>
            <a:xfrm>
              <a:off x="1333519" y="743007"/>
              <a:ext cx="3106884" cy="69335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0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有几种情况？</a:t>
              </a:r>
              <a:endPara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8" name="图片2" title="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68171"/>
          <a:stretch>
            <a:fillRect/>
          </a:stretch>
        </p:blipFill>
        <p:spPr>
          <a:xfrm>
            <a:off x="4551207" y="1751514"/>
            <a:ext cx="2663933" cy="3291459"/>
          </a:xfrm>
          <a:prstGeom prst="rect">
            <a:avLst/>
          </a:prstGeom>
        </p:spPr>
      </p:pic>
      <p:pic>
        <p:nvPicPr>
          <p:cNvPr id="9" name="图片3" title="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35242" r="33039"/>
          <a:stretch>
            <a:fillRect/>
          </a:stretch>
        </p:blipFill>
        <p:spPr>
          <a:xfrm>
            <a:off x="7907055" y="1582131"/>
            <a:ext cx="2849232" cy="3537614"/>
          </a:xfrm>
          <a:prstGeom prst="rect">
            <a:avLst/>
          </a:prstGeom>
        </p:spPr>
      </p:pic>
      <p:grpSp>
        <p:nvGrpSpPr>
          <p:cNvPr id="10" name="组合2" title=""/>
          <p:cNvGrpSpPr/>
          <p:nvPr/>
        </p:nvGrpSpPr>
        <p:grpSpPr>
          <a:xfrm>
            <a:off x="8135760" y="4845234"/>
            <a:ext cx="2774566" cy="1209316"/>
            <a:chExt cx="2774566" cy="1209316"/>
          </a:xfrm>
        </p:grpSpPr>
        <p:sp>
          <p:nvSpPr>
            <p:cNvPr id="11" name="文本4"/>
            <p:cNvSpPr txBox="1"/>
            <p:nvPr/>
          </p:nvSpPr>
          <p:spPr>
            <a:xfrm>
              <a:off x="0" y="0"/>
              <a:ext cx="2774566" cy="66487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000" b="0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当</a:t>
              </a:r>
              <a:r>
                <a:rPr lang="zh-CN" altLang="en-US" sz="32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0&lt;x</a:t>
              </a:r>
              <a:r>
                <a:rPr lang="zh-CN" altLang="en-US" sz="16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</a:t>
              </a:r>
              <a:r>
                <a:rPr lang="zh-CN" altLang="en-US" sz="32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&lt;x</a:t>
              </a:r>
              <a:r>
                <a:rPr lang="zh-CN" altLang="en-US" sz="18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</a:t>
              </a:r>
              <a:r>
                <a:rPr lang="zh-CN" altLang="en-US" sz="3200" b="1" i="0">
                  <a:solidFill>
                    <a:srgbClr val="FF0066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时，</a:t>
              </a:r>
              <a:endParaRPr lang="zh-CN" altLang="en-US" sz="3200" b="1" i="0">
                <a:solidFill>
                  <a:srgbClr val="FF0066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文本5"/>
            <p:cNvSpPr txBox="1"/>
            <p:nvPr/>
          </p:nvSpPr>
          <p:spPr>
            <a:xfrm>
              <a:off x="237953" y="551488"/>
              <a:ext cx="1565085" cy="65782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2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    y</a:t>
              </a:r>
              <a:r>
                <a:rPr lang="zh-CN" altLang="en-US" sz="18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</a:t>
              </a:r>
              <a:r>
                <a:rPr lang="zh-CN" altLang="en-US" sz="32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&gt;y</a:t>
              </a:r>
              <a:r>
                <a:rPr lang="zh-CN" altLang="en-US" sz="18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</a:t>
              </a:r>
              <a:endParaRPr lang="zh-CN" altLang="en-US" sz="18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13" name="组合3" title=""/>
          <p:cNvGrpSpPr/>
          <p:nvPr/>
        </p:nvGrpSpPr>
        <p:grpSpPr>
          <a:xfrm>
            <a:off x="4677737" y="4845196"/>
            <a:ext cx="2765041" cy="1209487"/>
            <a:chExt cx="2765041" cy="1209487"/>
          </a:xfrm>
        </p:grpSpPr>
        <p:sp>
          <p:nvSpPr>
            <p:cNvPr id="14" name="文本6"/>
            <p:cNvSpPr txBox="1"/>
            <p:nvPr/>
          </p:nvSpPr>
          <p:spPr>
            <a:xfrm>
              <a:off x="0" y="0"/>
              <a:ext cx="2765041" cy="66487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000" b="0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当</a:t>
              </a:r>
              <a:r>
                <a:rPr lang="zh-CN" altLang="en-US" sz="32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x</a:t>
              </a:r>
              <a:r>
                <a:rPr lang="zh-CN" altLang="en-US" sz="16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</a:t>
              </a:r>
              <a:r>
                <a:rPr lang="zh-CN" altLang="en-US" sz="32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&lt;0&lt;x</a:t>
              </a:r>
              <a:r>
                <a:rPr lang="zh-CN" altLang="en-US" sz="18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</a:t>
              </a:r>
              <a:r>
                <a:rPr lang="zh-CN" altLang="en-US" sz="3200" b="1" i="0">
                  <a:solidFill>
                    <a:srgbClr val="FF0066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时，</a:t>
              </a:r>
              <a:endParaRPr lang="zh-CN" altLang="en-US" sz="3200" b="1" i="0">
                <a:solidFill>
                  <a:srgbClr val="FF0066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文本7"/>
            <p:cNvSpPr txBox="1"/>
            <p:nvPr/>
          </p:nvSpPr>
          <p:spPr>
            <a:xfrm>
              <a:off x="458610" y="551659"/>
              <a:ext cx="1057085" cy="65782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2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y</a:t>
              </a:r>
              <a:r>
                <a:rPr lang="zh-CN" altLang="en-US" sz="18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</a:t>
              </a:r>
              <a:r>
                <a:rPr lang="zh-CN" altLang="en-US" sz="32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&lt;y</a:t>
              </a:r>
              <a:r>
                <a:rPr lang="zh-CN" altLang="en-US" sz="18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</a:t>
              </a:r>
              <a:endParaRPr lang="zh-CN" altLang="en-US" sz="18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16" name="组合4" title=""/>
          <p:cNvGrpSpPr/>
          <p:nvPr/>
        </p:nvGrpSpPr>
        <p:grpSpPr>
          <a:xfrm>
            <a:off x="1229030" y="4922720"/>
            <a:ext cx="3235757" cy="1244454"/>
            <a:chExt cx="3235757" cy="1244454"/>
          </a:xfrm>
        </p:grpSpPr>
        <p:sp>
          <p:nvSpPr>
            <p:cNvPr id="17" name="文本8"/>
            <p:cNvSpPr txBox="1"/>
            <p:nvPr/>
          </p:nvSpPr>
          <p:spPr>
            <a:xfrm>
              <a:off x="0" y="0"/>
              <a:ext cx="3235757" cy="66487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000" b="0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当</a:t>
              </a:r>
              <a:r>
                <a:rPr lang="zh-CN" altLang="en-US" sz="32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x</a:t>
              </a:r>
              <a:r>
                <a:rPr lang="zh-CN" altLang="en-US" sz="16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</a:t>
              </a:r>
              <a:r>
                <a:rPr lang="zh-CN" altLang="en-US" sz="32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&lt;x</a:t>
              </a:r>
              <a:r>
                <a:rPr lang="zh-CN" altLang="en-US" sz="18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</a:t>
              </a:r>
              <a:r>
                <a:rPr lang="zh-CN" altLang="en-US" sz="28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&lt;0</a:t>
              </a:r>
              <a:r>
                <a:rPr lang="zh-CN" altLang="en-US" sz="2800" b="0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时</a:t>
              </a:r>
              <a:r>
                <a:rPr lang="zh-CN" altLang="en-US" sz="3200" b="1" i="0">
                  <a:solidFill>
                    <a:srgbClr val="FF0066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，</a:t>
              </a:r>
              <a:endParaRPr lang="zh-CN" altLang="en-US" sz="3200" b="1" i="0">
                <a:solidFill>
                  <a:srgbClr val="FF0066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8" name="文本9"/>
            <p:cNvSpPr txBox="1"/>
            <p:nvPr/>
          </p:nvSpPr>
          <p:spPr>
            <a:xfrm>
              <a:off x="588092" y="586626"/>
              <a:ext cx="1057085" cy="65782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2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y</a:t>
              </a:r>
              <a:r>
                <a:rPr lang="zh-CN" altLang="en-US" sz="18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</a:t>
              </a:r>
              <a:r>
                <a:rPr lang="zh-CN" altLang="en-US" sz="32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&gt;y</a:t>
              </a:r>
              <a:r>
                <a:rPr lang="zh-CN" altLang="en-US" sz="1800" b="1" i="0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</a:t>
              </a:r>
              <a:endParaRPr lang="zh-CN" altLang="en-US" sz="18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sp>
        <p:nvSpPr>
          <p:cNvPr id="19" name="文本1" title=""/>
          <p:cNvSpPr txBox="1"/>
          <p:nvPr/>
        </p:nvSpPr>
        <p:spPr>
          <a:xfrm>
            <a:off x="4632808" y="1160012"/>
            <a:ext cx="5505507" cy="91678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4800" b="0" i="0">
                <a:solidFill>
                  <a:srgbClr val="FF0000">
                    <a:alpha val="100000"/>
                  </a:srgbClr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分类讨论思想</a:t>
            </a:r>
            <a:endParaRPr lang="zh-CN" altLang="en-US" sz="4800" b="0" i="0">
              <a:solidFill>
                <a:srgbClr val="FF0000">
                  <a:alpha val="100000"/>
                </a:srgbClr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6" grpId="0" animBg="1"/>
      <p:bldP spid="13" grpId="0" animBg="1"/>
      <p:bldP spid="10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3316" y="2370315"/>
            <a:ext cx="9795941" cy="3089544"/>
          </a:xfrm>
          <a:prstGeom prst="rect">
            <a:avLst/>
          </a:prstGeom>
        </p:spPr>
      </p:pic>
      <p:sp>
        <p:nvSpPr>
          <p:cNvPr id="3" name="文本1" title=""/>
          <p:cNvSpPr txBox="1"/>
          <p:nvPr/>
        </p:nvSpPr>
        <p:spPr>
          <a:xfrm>
            <a:off x="733949" y="1081002"/>
            <a:ext cx="11070549" cy="175866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  <a:buFont typeface="Arial"/>
              <a:buChar char=" "/>
            </a:pP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探究2：</a:t>
            </a:r>
            <a:r>
              <a:rPr lang="zh-CN" altLang="en-US" sz="32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小组合作</a:t>
            </a: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观察下面反比例函数的图象，它们有什么共同特征吗？</a:t>
            </a:r>
            <a:endParaRPr lang="zh-CN" altLang="en-US" sz="3200" b="1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2" title=""/>
          <p:cNvSpPr txBox="1"/>
          <p:nvPr/>
        </p:nvSpPr>
        <p:spPr>
          <a:xfrm>
            <a:off x="1708328" y="220237"/>
            <a:ext cx="4514879" cy="86096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40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探究新知</a:t>
            </a:r>
            <a:endParaRPr lang="zh-CN" altLang="en-US" sz="4000" b="1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721157" y="4269676"/>
            <a:ext cx="7282977" cy="75360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</a:pP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1、函数的图像都位于二、四象限内。</a:t>
            </a:r>
            <a:endParaRPr lang="zh-CN" altLang="en-US" sz="3200" b="1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721271" y="5100009"/>
            <a:ext cx="10391680" cy="175865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</a:pP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2、</a:t>
            </a:r>
            <a:r>
              <a:rPr lang="zh-CN" altLang="en-US" sz="3200" b="1" i="0">
                <a:solidFill>
                  <a:srgbClr val="FF00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在每一个象限内</a:t>
            </a:r>
            <a:r>
              <a:rPr lang="zh-CN" altLang="en-US" sz="32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随着</a:t>
            </a:r>
            <a:r>
              <a:rPr lang="zh-CN" altLang="en-US" sz="3200" b="1" i="1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x </a:t>
            </a: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值的增大，</a:t>
            </a:r>
            <a:r>
              <a:rPr lang="zh-CN" altLang="en-US" sz="3200" b="1" i="1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y </a:t>
            </a: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值越来越大。</a:t>
            </a:r>
            <a:endParaRPr lang="zh-CN" altLang="en-US" sz="3200" b="1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3" title=""/>
          <p:cNvSpPr txBox="1"/>
          <p:nvPr/>
        </p:nvSpPr>
        <p:spPr>
          <a:xfrm>
            <a:off x="367113" y="191853"/>
            <a:ext cx="4514879" cy="86096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40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探究新知</a:t>
            </a:r>
            <a:endParaRPr lang="zh-CN" altLang="en-US" sz="4000" b="1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1" title="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8180" y="945518"/>
            <a:ext cx="8812301" cy="2779309"/>
          </a:xfrm>
          <a:prstGeom prst="rect">
            <a:avLst/>
          </a:prstGeom>
        </p:spPr>
      </p:pic>
      <p:sp>
        <p:nvSpPr>
          <p:cNvPr id="6" name="文本4" title=""/>
          <p:cNvSpPr txBox="1"/>
          <p:nvPr/>
        </p:nvSpPr>
        <p:spPr>
          <a:xfrm>
            <a:off x="138446" y="3516916"/>
            <a:ext cx="3195704" cy="75360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  <a:buFont typeface="Arial"/>
              <a:buChar char=" "/>
            </a:pPr>
            <a:r>
              <a:rPr lang="zh-CN" altLang="en-US" sz="3200" b="1" i="0">
                <a:solidFill>
                  <a:srgbClr val="3B00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共同特征:</a:t>
            </a:r>
            <a:endParaRPr lang="zh-CN" altLang="en-US" sz="3200" b="1" i="0">
              <a:solidFill>
                <a:srgbClr val="3B00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" name="组合1" title=""/>
          <p:cNvGrpSpPr/>
          <p:nvPr/>
        </p:nvGrpSpPr>
        <p:grpSpPr>
          <a:xfrm>
            <a:off x="280416" y="1553851"/>
            <a:ext cx="7239699" cy="3837233"/>
            <a:chExt cx="7239699" cy="3837233"/>
          </a:xfrm>
        </p:grpSpPr>
        <p:sp>
          <p:nvSpPr>
            <p:cNvPr id="4" name="文本2"/>
            <p:cNvSpPr txBox="1"/>
            <p:nvPr/>
          </p:nvSpPr>
          <p:spPr>
            <a:xfrm>
              <a:off x="0" y="0"/>
              <a:ext cx="7239699" cy="383723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7100"/>
                </a:lnSpc>
              </a:pPr>
              <a:r>
                <a:rPr lang="zh-CN" altLang="en-US" sz="32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    反比例函数             的图象，</a:t>
              </a:r>
              <a:endParaRPr lang="zh-CN" altLang="en-US" sz="32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algn="l">
                <a:lnSpc>
                  <a:spcPts val="7100"/>
                </a:lnSpc>
              </a:pPr>
              <a:r>
                <a:rPr lang="zh-CN" altLang="en-US" sz="32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当</a:t>
              </a:r>
              <a:r>
                <a:rPr lang="zh-CN" altLang="en-US" sz="3200" b="1" i="1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k &lt; </a:t>
              </a:r>
              <a:r>
                <a:rPr lang="zh-CN" altLang="en-US" sz="3200" b="1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0</a:t>
              </a:r>
              <a:r>
                <a:rPr lang="zh-CN" altLang="en-US" sz="32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时，函数的图像都位于二、四象限内；在每一象限内，</a:t>
              </a:r>
              <a:r>
                <a:rPr lang="zh-CN" altLang="en-US" sz="3200" b="1" i="1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y </a:t>
              </a:r>
              <a:r>
                <a:rPr lang="zh-CN" altLang="en-US" sz="32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的值随</a:t>
              </a:r>
              <a:r>
                <a:rPr lang="zh-CN" altLang="en-US" sz="3200" b="1" i="1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x </a:t>
              </a:r>
              <a:r>
                <a:rPr lang="zh-CN" altLang="en-US" sz="32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值的增大而</a:t>
              </a:r>
              <a:r>
                <a:rPr lang="zh-CN" altLang="en-US" sz="3200" b="1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增大</a:t>
              </a:r>
              <a:endParaRPr lang="zh-CN" altLang="en-US" sz="32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5" name="图片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31037" y="272692"/>
              <a:ext cx="1807829" cy="862127"/>
            </a:xfrm>
            <a:prstGeom prst="rect">
              <a:avLst/>
            </a:prstGeom>
          </p:spPr>
        </p:pic>
      </p:grpSp>
      <p:sp>
        <p:nvSpPr>
          <p:cNvPr id="6" name="文本1" title=""/>
          <p:cNvSpPr txBox="1"/>
          <p:nvPr/>
        </p:nvSpPr>
        <p:spPr>
          <a:xfrm>
            <a:off x="813378" y="991400"/>
            <a:ext cx="1409510" cy="75360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</a:pPr>
            <a:r>
              <a:rPr lang="zh-CN" altLang="en-US" sz="3200" b="1" i="0">
                <a:solidFill>
                  <a:srgbClr val="3B00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归纳：</a:t>
            </a:r>
            <a:endParaRPr lang="zh-CN" altLang="en-US" sz="3200" b="1" i="0">
              <a:solidFill>
                <a:srgbClr val="3B00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553831" y="650634"/>
            <a:ext cx="1568450" cy="69335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1" i="0">
                <a:solidFill>
                  <a:srgbClr val="FF00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思考2：</a:t>
            </a:r>
            <a:endParaRPr lang="zh-CN" altLang="en-US" sz="3000" b="1" i="0">
              <a:solidFill>
                <a:srgbClr val="FF009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1887303" y="442084"/>
            <a:ext cx="8917714" cy="1436364"/>
            <a:chExt cx="8917714" cy="1436364"/>
          </a:xfrm>
        </p:grpSpPr>
        <p:pic>
          <p:nvPicPr>
            <p:cNvPr id="4" name="图片2"/>
            <p:cNvPicPr>
              <a:picLocks noChangeAspect="1"/>
            </p:cNvPicPr>
            <p:nvPr/>
          </p:nvPicPr>
          <p:blipFill>
            <a:blip r:embed="rId2"/>
            <a:srcRect l="7537" r="16865" b="50314"/>
            <a:stretch>
              <a:fillRect/>
            </a:stretch>
          </p:blipFill>
          <p:spPr>
            <a:xfrm>
              <a:off x="0" y="126892"/>
              <a:ext cx="6911540" cy="539861"/>
            </a:xfrm>
            <a:prstGeom prst="rect">
              <a:avLst/>
            </a:prstGeom>
          </p:spPr>
        </p:pic>
        <p:pic>
          <p:nvPicPr>
            <p:cNvPr id="5" name="公式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3115" y="0"/>
              <a:ext cx="1894599" cy="946852"/>
            </a:xfrm>
            <a:prstGeom prst="rect">
              <a:avLst/>
            </a:prstGeom>
          </p:spPr>
        </p:pic>
        <p:sp>
          <p:nvSpPr>
            <p:cNvPr id="6" name="文本8"/>
            <p:cNvSpPr txBox="1"/>
            <p:nvPr/>
          </p:nvSpPr>
          <p:spPr>
            <a:xfrm>
              <a:off x="123" y="743007"/>
              <a:ext cx="3106884" cy="69335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0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有几种情况？</a:t>
              </a:r>
              <a:endPara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7" name="图片1" title="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3348" t="35222" r="15200"/>
          <a:stretch>
            <a:fillRect/>
          </a:stretch>
        </p:blipFill>
        <p:spPr>
          <a:xfrm>
            <a:off x="1451343" y="1877930"/>
            <a:ext cx="8167916" cy="2825268"/>
          </a:xfrm>
          <a:prstGeom prst="rect">
            <a:avLst/>
          </a:prstGeom>
        </p:spPr>
      </p:pic>
      <p:sp>
        <p:nvSpPr>
          <p:cNvPr id="8" name="文本2" title=""/>
          <p:cNvSpPr txBox="1"/>
          <p:nvPr/>
        </p:nvSpPr>
        <p:spPr>
          <a:xfrm>
            <a:off x="1626441" y="4573181"/>
            <a:ext cx="2777366" cy="66487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当</a:t>
            </a:r>
            <a:r>
              <a:rPr lang="zh-CN" altLang="en-US" sz="32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x</a:t>
            </a:r>
            <a:r>
              <a:rPr lang="zh-CN" altLang="en-US" sz="16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32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&lt;x</a:t>
            </a:r>
            <a:r>
              <a:rPr lang="zh-CN" altLang="en-US" sz="18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8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&lt;0</a:t>
            </a:r>
            <a:r>
              <a:rPr lang="zh-CN" altLang="en-US" sz="3200" b="1" i="0">
                <a:solidFill>
                  <a:srgbClr val="FF0066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时，</a:t>
            </a:r>
            <a:endParaRPr lang="zh-CN" altLang="en-US" sz="3200" b="1" i="0">
              <a:solidFill>
                <a:srgbClr val="FF0066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3" title=""/>
          <p:cNvSpPr txBox="1"/>
          <p:nvPr/>
        </p:nvSpPr>
        <p:spPr>
          <a:xfrm>
            <a:off x="1695298" y="5237131"/>
            <a:ext cx="1374585" cy="65782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2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y</a:t>
            </a:r>
            <a:r>
              <a:rPr lang="zh-CN" altLang="en-US" sz="18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  </a:t>
            </a:r>
            <a:r>
              <a:rPr lang="zh-CN" altLang="en-US" sz="32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&lt;  y</a:t>
            </a:r>
            <a:r>
              <a:rPr lang="zh-CN" altLang="en-US" sz="18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1800" b="1" i="0">
              <a:solidFill>
                <a:srgbClr val="FF0066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0" name="文本4" title=""/>
          <p:cNvSpPr txBox="1"/>
          <p:nvPr/>
        </p:nvSpPr>
        <p:spPr>
          <a:xfrm>
            <a:off x="4844796" y="4572895"/>
            <a:ext cx="2769203" cy="66487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当</a:t>
            </a:r>
            <a:r>
              <a:rPr lang="zh-CN" altLang="en-US" sz="32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0&lt;x</a:t>
            </a:r>
            <a:r>
              <a:rPr lang="zh-CN" altLang="en-US" sz="16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32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&lt;x</a:t>
            </a:r>
            <a:r>
              <a:rPr lang="zh-CN" altLang="en-US" sz="18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3200" b="1" i="0">
                <a:solidFill>
                  <a:srgbClr val="FF0066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时，</a:t>
            </a:r>
            <a:endParaRPr lang="zh-CN" altLang="en-US" sz="3200" b="1" i="0">
              <a:solidFill>
                <a:srgbClr val="FF0066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5" title=""/>
          <p:cNvSpPr txBox="1"/>
          <p:nvPr/>
        </p:nvSpPr>
        <p:spPr>
          <a:xfrm>
            <a:off x="4777502" y="5133146"/>
            <a:ext cx="1939735" cy="65782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2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y</a:t>
            </a:r>
            <a:r>
              <a:rPr lang="zh-CN" altLang="en-US" sz="18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   </a:t>
            </a:r>
            <a:r>
              <a:rPr lang="zh-CN" altLang="en-US" sz="32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&lt;   y</a:t>
            </a:r>
            <a:r>
              <a:rPr lang="zh-CN" altLang="en-US" sz="18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1800" b="1" i="0">
              <a:solidFill>
                <a:srgbClr val="FF0066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2" name="文本6" title=""/>
          <p:cNvSpPr txBox="1"/>
          <p:nvPr/>
        </p:nvSpPr>
        <p:spPr>
          <a:xfrm>
            <a:off x="7813234" y="4573086"/>
            <a:ext cx="2822191" cy="66487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当</a:t>
            </a:r>
            <a:r>
              <a:rPr lang="zh-CN" altLang="en-US" sz="32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x</a:t>
            </a:r>
            <a:r>
              <a:rPr lang="zh-CN" altLang="en-US" sz="16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32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&lt;0&lt;x</a:t>
            </a:r>
            <a:r>
              <a:rPr lang="zh-CN" altLang="en-US" sz="18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3200" b="1" i="0">
                <a:solidFill>
                  <a:srgbClr val="FF0066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时，</a:t>
            </a:r>
            <a:endParaRPr lang="zh-CN" altLang="en-US" sz="3200" b="1" i="0">
              <a:solidFill>
                <a:srgbClr val="FF0066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7" title=""/>
          <p:cNvSpPr txBox="1"/>
          <p:nvPr/>
        </p:nvSpPr>
        <p:spPr>
          <a:xfrm>
            <a:off x="7813329" y="5237407"/>
            <a:ext cx="1780985" cy="65782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2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y</a:t>
            </a:r>
            <a:r>
              <a:rPr lang="zh-CN" altLang="en-US" sz="18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  </a:t>
            </a:r>
            <a:r>
              <a:rPr lang="zh-CN" altLang="en-US" sz="32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&gt;  y</a:t>
            </a:r>
            <a:r>
              <a:rPr lang="zh-CN" altLang="en-US" sz="1800" b="1" i="0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1800" b="1" i="0">
              <a:solidFill>
                <a:srgbClr val="FF0066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1" title=""/>
          <p:cNvGraphicFramePr>
            <a:graphicFrameLocks noGrp="1"/>
          </p:cNvGraphicFramePr>
          <p:nvPr/>
        </p:nvGraphicFramePr>
        <p:xfrm>
          <a:off x="539105" y="1331043"/>
          <a:ext cx="11115455" cy="4614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648"/>
                <a:gridCol w="2788576"/>
                <a:gridCol w="1223001"/>
                <a:gridCol w="6337230"/>
              </a:tblGrid>
              <a:tr h="584359">
                <a:tc rowSpan="7"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</a:tcPr>
                </a:tc>
                <a:tc gridSpan="2">
                  <a:txBody>
                    <a:bodyPr vert="horz" wrap="square"/>
                    <a:lstStyle/>
                    <a:p>
                      <a:pPr marL="0" algn="ctr">
                        <a:lnSpc>
                          <a:spcPts val="2600"/>
                        </a:lnSpc>
                      </a:pPr>
                      <a:r>
                        <a:rPr lang="zh-CN" altLang="en-US" sz="24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表达式</a:t>
                      </a:r>
                      <a:endParaRPr lang="zh-CN" altLang="en-US" sz="2400" b="1" i="0">
                        <a:solidFill>
                          <a:srgbClr val="000000">
                            <a:alpha val="100000"/>
                          </a:srgbClr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4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      (</a:t>
                      </a:r>
                      <a:r>
                        <a:rPr lang="zh-CN" altLang="en-US" sz="2400" b="0" i="1">
                          <a:solidFill>
                            <a:srgbClr val="FF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 </a:t>
                      </a:r>
                      <a:r>
                        <a:rPr lang="zh-CN" altLang="en-US" sz="2400" b="0" i="1">
                          <a:solidFill>
                            <a:srgbClr val="FF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k</a:t>
                      </a:r>
                      <a:r>
                        <a:rPr lang="zh-CN" altLang="en-US" sz="24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是常数,</a:t>
                      </a:r>
                      <a:r>
                        <a:rPr lang="zh-CN" altLang="en-US" sz="2400" b="0" i="1">
                          <a:solidFill>
                            <a:srgbClr val="FF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k≠0,x ≠0,y ≠0</a:t>
                      </a:r>
                      <a:r>
                        <a:rPr lang="zh-CN" altLang="en-US" sz="24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 )</a:t>
                      </a:r>
                      <a:endParaRPr lang="zh-CN" altLang="en-US" sz="2400" b="0" i="0">
                        <a:solidFill>
                          <a:srgbClr val="FF0000">
                            <a:alpha val="100000"/>
                          </a:srgbClr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</a:tcPr>
                </a:tc>
              </a:tr>
              <a:tr h="558879">
                <a:tc vMerge="1">
                  <a:txBody>
                    <a:bodyPr vert="horz" wrap="square"/>
                    <a:lstStyle/>
                    <a:p/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gridSpan="2">
                  <a:txBody>
                    <a:bodyPr vert="horz" wrap="square"/>
                    <a:lstStyle/>
                    <a:p>
                      <a:pPr marL="0" algn="ctr">
                        <a:lnSpc>
                          <a:spcPts val="2600"/>
                        </a:lnSpc>
                      </a:pPr>
                      <a:r>
                        <a:rPr lang="zh-CN" altLang="en-US" sz="24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图象形状</a:t>
                      </a:r>
                      <a:endParaRPr lang="zh-CN" altLang="en-US" sz="2400" b="1" i="0">
                        <a:solidFill>
                          <a:srgbClr val="000000">
                            <a:alpha val="100000"/>
                          </a:srgbClr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>
                        <a:lnSpc>
                          <a:spcPts val="2600"/>
                        </a:lnSpc>
                      </a:pPr>
                      <a:r>
                        <a:rPr lang="zh-CN" altLang="en-US" sz="24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双曲线</a:t>
                      </a:r>
                      <a:r>
                        <a:rPr lang="zh-CN" altLang="en-US" sz="22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(接近坐标轴,不与坐标轴相交)</a:t>
                      </a:r>
                      <a:endParaRPr lang="zh-CN" altLang="en-US" sz="2200" b="0" i="0">
                        <a:solidFill>
                          <a:srgbClr val="FF0000">
                            <a:alpha val="100000"/>
                          </a:srgbClr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58879">
                <a:tc vMerge="1">
                  <a:txBody>
                    <a:bodyPr vert="horz" wrap="square"/>
                    <a:lstStyle/>
                    <a:p/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rowSpan="2">
                  <a:txBody>
                    <a:bodyPr vert="horz" wrap="square"/>
                    <a:lstStyle/>
                    <a:p>
                      <a:pPr marL="0" algn="l">
                        <a:lnSpc>
                          <a:spcPts val="2600"/>
                        </a:lnSpc>
                      </a:pPr>
                      <a:r>
                        <a:rPr lang="zh-CN" altLang="en-US" sz="2400" b="1" i="1">
                          <a:ln w="2381">
                            <a:solidFill>
                              <a:srgbClr val="FFC000">
                                <a:alpha val="100000"/>
                              </a:srgbClr>
                            </a:solidFill>
                          </a:ln>
                          <a:solidFill>
                            <a:srgbClr val="FF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</a:rPr>
                        <a:t>k</a:t>
                      </a:r>
                      <a:r>
                        <a:rPr lang="zh-CN" altLang="en-US" sz="2400" b="1" i="0">
                          <a:ln w="2381">
                            <a:solidFill>
                              <a:srgbClr val="FFC000">
                                <a:alpha val="100000"/>
                              </a:srgbClr>
                            </a:solidFill>
                          </a:ln>
                          <a:solidFill>
                            <a:srgbClr val="FF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</a:rPr>
                        <a:t>&gt;0</a:t>
                      </a:r>
                      <a:endParaRPr lang="zh-CN" altLang="en-US" sz="2400" b="1" i="0">
                        <a:ln w="2381">
                          <a:solidFill>
                            <a:srgbClr val="FFC000">
                              <a:alpha val="100000"/>
                            </a:srgbClr>
                          </a:solidFill>
                        </a:ln>
                        <a:solidFill>
                          <a:srgbClr val="FF0000">
                            <a:alpha val="100000"/>
                          </a:srgbClr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600"/>
                        </a:lnSpc>
                      </a:pPr>
                      <a:r>
                        <a:rPr lang="zh-CN" altLang="en-US" sz="24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位置</a:t>
                      </a:r>
                      <a:endParaRPr lang="zh-CN" altLang="en-US" sz="2400" b="1" i="0">
                        <a:solidFill>
                          <a:srgbClr val="000000">
                            <a:alpha val="100000"/>
                          </a:srgb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>
                        <a:lnSpc>
                          <a:spcPts val="2600"/>
                        </a:lnSpc>
                      </a:pPr>
                      <a:r>
                        <a:rPr lang="zh-CN" altLang="en-US" sz="24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第一、三象限</a:t>
                      </a:r>
                      <a:endParaRPr lang="zh-CN" altLang="en-US" sz="2400" b="0" i="0">
                        <a:solidFill>
                          <a:srgbClr val="FF0000">
                            <a:alpha val="100000"/>
                          </a:srgbClr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897114">
                <a:tc vMerge="1">
                  <a:txBody>
                    <a:bodyPr vert="horz" wrap="square"/>
                    <a:lstStyle/>
                    <a:p/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600"/>
                        </a:lnSpc>
                      </a:pPr>
                      <a:r>
                        <a:rPr lang="zh-CN" altLang="en-US" sz="24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增减性</a:t>
                      </a:r>
                      <a:endParaRPr lang="zh-CN" altLang="en-US" sz="2400" b="1" i="0">
                        <a:solidFill>
                          <a:srgbClr val="000000">
                            <a:alpha val="100000"/>
                          </a:srgb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>
                        <a:lnSpc>
                          <a:spcPts val="2600"/>
                        </a:lnSpc>
                      </a:pPr>
                      <a:r>
                        <a:rPr lang="zh-CN" altLang="en-US" sz="2400" b="1" i="0">
                          <a:solidFill>
                            <a:srgbClr val="3B00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在每一个象限内</a:t>
                      </a:r>
                      <a:r>
                        <a:rPr lang="zh-CN" altLang="en-US" sz="2400" b="0" i="0">
                          <a:solidFill>
                            <a:srgbClr val="3B00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,从左到右下降,</a:t>
                      </a:r>
                      <a:endParaRPr lang="zh-CN" altLang="en-US" sz="2400" b="0" i="0">
                        <a:solidFill>
                          <a:srgbClr val="3B00FF">
                            <a:alpha val="100000"/>
                          </a:srgbClr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marL="0" algn="l">
                        <a:lnSpc>
                          <a:spcPts val="2600"/>
                        </a:lnSpc>
                      </a:pPr>
                      <a:r>
                        <a:rPr lang="zh-CN" altLang="en-US" sz="2400" b="0" i="1">
                          <a:solidFill>
                            <a:srgbClr val="3B00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y</a:t>
                      </a:r>
                      <a:r>
                        <a:rPr lang="zh-CN" altLang="en-US" sz="2400" b="0" i="0">
                          <a:solidFill>
                            <a:srgbClr val="3B00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随</a:t>
                      </a:r>
                      <a:r>
                        <a:rPr lang="zh-CN" altLang="en-US" sz="2400" b="0" i="1">
                          <a:solidFill>
                            <a:srgbClr val="3B00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x</a:t>
                      </a:r>
                      <a:r>
                        <a:rPr lang="zh-CN" altLang="en-US" sz="2400" b="0" i="0">
                          <a:solidFill>
                            <a:srgbClr val="3B00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的增大而减小 </a:t>
                      </a:r>
                      <a:endParaRPr lang="zh-CN" altLang="en-US" sz="2400" b="0" i="0">
                        <a:solidFill>
                          <a:srgbClr val="3B00FF">
                            <a:alpha val="100000"/>
                          </a:srgbClr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58879">
                <a:tc vMerge="1">
                  <a:txBody>
                    <a:bodyPr vert="horz" wrap="square"/>
                    <a:lstStyle/>
                    <a:p/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rowSpan="2">
                  <a:txBody>
                    <a:bodyPr vert="horz" wrap="square"/>
                    <a:lstStyle/>
                    <a:p>
                      <a:pPr marL="0" algn="l">
                        <a:lnSpc>
                          <a:spcPts val="2600"/>
                        </a:lnSpc>
                      </a:pPr>
                      <a:r>
                        <a:rPr lang="zh-CN" altLang="en-US" sz="2400" b="1" i="1">
                          <a:ln w="2381">
                            <a:solidFill>
                              <a:srgbClr val="FFC000">
                                <a:alpha val="100000"/>
                              </a:srgbClr>
                            </a:solidFill>
                          </a:ln>
                          <a:solidFill>
                            <a:srgbClr val="FF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</a:rPr>
                        <a:t>k</a:t>
                      </a:r>
                      <a:r>
                        <a:rPr lang="zh-CN" altLang="en-US" sz="2400" b="1" i="0">
                          <a:ln w="2381">
                            <a:solidFill>
                              <a:srgbClr val="FFC000">
                                <a:alpha val="100000"/>
                              </a:srgbClr>
                            </a:solidFill>
                          </a:ln>
                          <a:solidFill>
                            <a:srgbClr val="FF0000">
                              <a:alpha val="100000"/>
                            </a:srgbClr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</a:rPr>
                        <a:t>&lt;0</a:t>
                      </a:r>
                      <a:endParaRPr lang="zh-CN" altLang="en-US" sz="2400" b="1" i="0">
                        <a:ln w="2381">
                          <a:solidFill>
                            <a:srgbClr val="FFC000">
                              <a:alpha val="100000"/>
                            </a:srgbClr>
                          </a:solidFill>
                        </a:ln>
                        <a:solidFill>
                          <a:srgbClr val="FF0000">
                            <a:alpha val="100000"/>
                          </a:srgbClr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600"/>
                        </a:lnSpc>
                      </a:pPr>
                      <a:r>
                        <a:rPr lang="zh-CN" altLang="en-US" sz="24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位置</a:t>
                      </a:r>
                      <a:endParaRPr lang="zh-CN" altLang="en-US" sz="2400" b="1" i="0">
                        <a:solidFill>
                          <a:srgbClr val="000000">
                            <a:alpha val="100000"/>
                          </a:srgb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>
                        <a:lnSpc>
                          <a:spcPts val="2600"/>
                        </a:lnSpc>
                      </a:pPr>
                      <a:r>
                        <a:rPr lang="zh-CN" altLang="en-US" sz="24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第二、四象限</a:t>
                      </a:r>
                      <a:endParaRPr lang="zh-CN" altLang="en-US" sz="2400" b="0" i="0">
                        <a:solidFill>
                          <a:srgbClr val="FF0000">
                            <a:alpha val="100000"/>
                          </a:srgbClr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897114">
                <a:tc vMerge="1">
                  <a:txBody>
                    <a:bodyPr vert="horz" wrap="square"/>
                    <a:lstStyle/>
                    <a:p/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600"/>
                        </a:lnSpc>
                      </a:pPr>
                      <a:r>
                        <a:rPr lang="zh-CN" altLang="en-US" sz="24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增减性</a:t>
                      </a:r>
                      <a:endParaRPr lang="zh-CN" altLang="en-US" sz="2400" b="1" i="0">
                        <a:solidFill>
                          <a:srgbClr val="000000">
                            <a:alpha val="100000"/>
                          </a:srgb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>
                        <a:lnSpc>
                          <a:spcPts val="2600"/>
                        </a:lnSpc>
                      </a:pPr>
                      <a:r>
                        <a:rPr lang="zh-CN" altLang="en-US" sz="2400" b="1" i="0">
                          <a:solidFill>
                            <a:srgbClr val="3B00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在每一个象限内</a:t>
                      </a:r>
                      <a:r>
                        <a:rPr lang="zh-CN" altLang="en-US" sz="2400" b="0" i="0">
                          <a:solidFill>
                            <a:srgbClr val="3B00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,从左到右上升,</a:t>
                      </a:r>
                      <a:endParaRPr lang="zh-CN" altLang="en-US" sz="2400" b="0" i="0">
                        <a:solidFill>
                          <a:srgbClr val="3B00FF">
                            <a:alpha val="100000"/>
                          </a:srgbClr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marL="0" algn="l">
                        <a:lnSpc>
                          <a:spcPts val="2600"/>
                        </a:lnSpc>
                      </a:pPr>
                      <a:r>
                        <a:rPr lang="zh-CN" altLang="en-US" sz="2400" b="0" i="1">
                          <a:solidFill>
                            <a:srgbClr val="3B00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y</a:t>
                      </a:r>
                      <a:r>
                        <a:rPr lang="zh-CN" altLang="en-US" sz="2400" b="0" i="0">
                          <a:solidFill>
                            <a:srgbClr val="3B00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随</a:t>
                      </a:r>
                      <a:r>
                        <a:rPr lang="zh-CN" altLang="en-US" sz="2400" b="0" i="1">
                          <a:solidFill>
                            <a:srgbClr val="3B00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x</a:t>
                      </a:r>
                      <a:r>
                        <a:rPr lang="zh-CN" altLang="en-US" sz="2400" b="0" i="0">
                          <a:solidFill>
                            <a:srgbClr val="3B00FF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的增大而增大</a:t>
                      </a:r>
                      <a:endParaRPr lang="zh-CN" altLang="en-US" sz="2400" b="0" i="0">
                        <a:solidFill>
                          <a:srgbClr val="3B00FF">
                            <a:alpha val="100000"/>
                          </a:srgbClr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58879">
                <a:tc vMerge="1">
                  <a:txBody>
                    <a:bodyPr vert="horz" wrap="square"/>
                    <a:lstStyle/>
                    <a:p/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gridSpan="2">
                  <a:txBody>
                    <a:bodyPr vert="horz" wrap="square"/>
                    <a:lstStyle/>
                    <a:p>
                      <a:pPr marL="0" algn="ctr">
                        <a:lnSpc>
                          <a:spcPts val="2600"/>
                        </a:lnSpc>
                      </a:pPr>
                      <a:r>
                        <a:rPr lang="zh-CN" altLang="en-US" sz="24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对称性</a:t>
                      </a:r>
                      <a:endParaRPr lang="zh-CN" altLang="en-US" sz="2400" b="1" i="0">
                        <a:solidFill>
                          <a:srgbClr val="000000">
                            <a:alpha val="100000"/>
                          </a:srgbClr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>
                        <a:lnSpc>
                          <a:spcPts val="2600"/>
                        </a:lnSpc>
                      </a:pPr>
                      <a:r>
                        <a:rPr lang="zh-CN" altLang="en-US" sz="24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中心对称图形,轴对称图形.</a:t>
                      </a:r>
                      <a:endParaRPr lang="zh-CN" altLang="en-US" sz="2400" b="0" i="0">
                        <a:solidFill>
                          <a:srgbClr val="FF0000">
                            <a:alpha val="100000"/>
                          </a:srgbClr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3" name="公式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490" y="1228163"/>
            <a:ext cx="671255" cy="737787"/>
          </a:xfrm>
          <a:prstGeom prst="rect">
            <a:avLst/>
          </a:prstGeom>
        </p:spPr>
      </p:pic>
      <p:pic>
        <p:nvPicPr>
          <p:cNvPr id="4" name="图片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209" y="2541775"/>
            <a:ext cx="1381125" cy="1381125"/>
          </a:xfrm>
          <a:prstGeom prst="rect">
            <a:avLst/>
          </a:prstGeom>
        </p:spPr>
      </p:pic>
      <p:sp>
        <p:nvSpPr>
          <p:cNvPr id="5" name="文本1" title=""/>
          <p:cNvSpPr txBox="1"/>
          <p:nvPr/>
        </p:nvSpPr>
        <p:spPr>
          <a:xfrm>
            <a:off x="692848" y="1573730"/>
            <a:ext cx="578930" cy="4318833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3200"/>
              </a:lnSpc>
            </a:pPr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反比例</a:t>
            </a:r>
            <a:r>
              <a:rPr lang="zh-CN" altLang="en-US" sz="3000" b="1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函数</a:t>
            </a:r>
            <a:endParaRPr lang="zh-CN" altLang="en-US" sz="3000" b="1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ctr">
              <a:lnSpc>
                <a:spcPts val="3200"/>
              </a:lnSpc>
            </a:pPr>
            <a:r>
              <a:rPr lang="zh-CN" altLang="en-US" sz="3000" b="1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图象的性质</a:t>
            </a:r>
            <a:endParaRPr lang="zh-CN" altLang="en-US" sz="3000" b="1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" name="图片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313" y="3991270"/>
            <a:ext cx="1381125" cy="1381125"/>
          </a:xfrm>
          <a:prstGeom prst="rect">
            <a:avLst/>
          </a:prstGeom>
        </p:spPr>
      </p:pic>
      <p:sp>
        <p:nvSpPr>
          <p:cNvPr id="7" name="文本2" title=""/>
          <p:cNvSpPr txBox="1"/>
          <p:nvPr/>
        </p:nvSpPr>
        <p:spPr>
          <a:xfrm>
            <a:off x="1489281" y="281521"/>
            <a:ext cx="3939835" cy="89147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4800" b="1" i="0">
                <a:solidFill>
                  <a:srgbClr val="EF7509">
                    <a:alpha val="100000"/>
                  </a:srgbClr>
                </a:solidFill>
                <a:latin typeface="Arial"/>
                <a:ea typeface="Arial"/>
              </a:rPr>
              <a:t>归纳总结</a:t>
            </a:r>
            <a:endParaRPr lang="zh-CN" altLang="en-US" sz="4800" b="1" i="0">
              <a:solidFill>
                <a:srgbClr val="EF7509">
                  <a:alpha val="100000"/>
                </a:srgbClr>
              </a:solidFill>
              <a:latin typeface="Arial"/>
              <a:ea typeface="Arial"/>
            </a:endParaRPr>
          </a:p>
        </p:txBody>
      </p:sp>
      <p:sp>
        <p:nvSpPr>
          <p:cNvPr id="8" name="形状1" title=""/>
          <p:cNvSpPr txBox="1"/>
          <p:nvPr/>
        </p:nvSpPr>
        <p:spPr>
          <a:xfrm>
            <a:off x="5373481" y="3144355"/>
            <a:ext cx="4958138" cy="77876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9" name="形状2" title=""/>
          <p:cNvSpPr txBox="1"/>
          <p:nvPr/>
        </p:nvSpPr>
        <p:spPr>
          <a:xfrm>
            <a:off x="5373881" y="4623016"/>
            <a:ext cx="4646228" cy="74866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1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rcRect r="3256"/>
          <a:stretch>
            <a:fillRect/>
          </a:stretch>
        </p:blipFill>
        <p:spPr>
          <a:xfrm>
            <a:off x="88421" y="193595"/>
            <a:ext cx="5349631" cy="666750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6374" y="703257"/>
            <a:ext cx="4624740" cy="4505325"/>
          </a:xfrm>
          <a:prstGeom prst="rect">
            <a:avLst/>
          </a:prstGeom>
        </p:spPr>
      </p:pic>
      <p:grpSp>
        <p:nvGrpSpPr>
          <p:cNvPr id="4" name="组合1" title=""/>
          <p:cNvGrpSpPr/>
          <p:nvPr/>
        </p:nvGrpSpPr>
        <p:grpSpPr>
          <a:xfrm>
            <a:off x="9677343" y="29042"/>
            <a:ext cx="2633195" cy="636832"/>
            <a:chExt cx="2633195" cy="636832"/>
          </a:xfrm>
        </p:grpSpPr>
        <p:sp>
          <p:nvSpPr>
            <p:cNvPr id="5" name="形状6"/>
            <p:cNvSpPr txBox="1"/>
            <p:nvPr/>
          </p:nvSpPr>
          <p:spPr>
            <a:xfrm>
              <a:off x="0" y="0"/>
              <a:ext cx="2359092" cy="636832"/>
            </a:xfrm>
            <a:custGeom>
              <a:gdLst>
                <a:gd name="connsiteX0" fmla="*/ 106139 w 2359092"/>
                <a:gd name="connsiteY0" fmla="*/ 0 h 636832"/>
                <a:gd name="connsiteX1" fmla="*/ 2252954 w 2359092"/>
                <a:gd name="connsiteY1" fmla="*/ 0 h 636832"/>
                <a:gd name="connsiteX2" fmla="*/ 2311572 w 2359092"/>
                <a:gd name="connsiteY2" fmla="*/ 0 h 636832"/>
                <a:gd name="connsiteX3" fmla="*/ 2359092 w 2359092"/>
                <a:gd name="connsiteY3" fmla="*/ 530693 h 636832"/>
                <a:gd name="connsiteX4" fmla="*/ 2359092 w 2359092"/>
                <a:gd name="connsiteY4" fmla="*/ 589312 h 636832"/>
                <a:gd name="connsiteX5" fmla="*/ 106139 w 2359092"/>
                <a:gd name="connsiteY5" fmla="*/ 636832 h 636832"/>
                <a:gd name="connsiteX6" fmla="*/ 47520 w 2359092"/>
                <a:gd name="connsiteY6" fmla="*/ 636832 h 636832"/>
                <a:gd name="connsiteX7" fmla="*/ 0 w 2359092"/>
                <a:gd name="connsiteY7" fmla="*/ 106139 h 636832"/>
                <a:gd name="connsiteX8" fmla="*/ 0 w 2359092"/>
                <a:gd name="connsiteY8" fmla="*/ 47520 h 63683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9092" h="636832">
                  <a:moveTo>
                    <a:pt x="106139" y="0"/>
                  </a:moveTo>
                  <a:lnTo>
                    <a:pt x="2252954" y="0"/>
                  </a:lnTo>
                  <a:cubicBezTo>
                    <a:pt x="2311572" y="0"/>
                    <a:pt x="2359092" y="47520"/>
                    <a:pt x="2359092" y="106139"/>
                  </a:cubicBezTo>
                  <a:lnTo>
                    <a:pt x="2359092" y="530693"/>
                  </a:lnTo>
                  <a:cubicBezTo>
                    <a:pt x="2359092" y="589312"/>
                    <a:pt x="2311572" y="636832"/>
                    <a:pt x="2252954" y="636832"/>
                  </a:cubicBezTo>
                  <a:lnTo>
                    <a:pt x="106139" y="636832"/>
                  </a:lnTo>
                  <a:cubicBezTo>
                    <a:pt x="47520" y="636832"/>
                    <a:pt x="0" y="589312"/>
                    <a:pt x="0" y="530693"/>
                  </a:cubicBezTo>
                  <a:lnTo>
                    <a:pt x="0" y="106139"/>
                  </a:lnTo>
                  <a:cubicBezTo>
                    <a:pt x="0" y="47520"/>
                    <a:pt x="47520" y="0"/>
                    <a:pt x="106139" y="0"/>
                  </a:cubicBezTo>
                  <a:close/>
                </a:path>
              </a:pathLst>
            </a:custGeom>
            <a:solidFill>
              <a:srgbClr val="FFD7EF">
                <a:alpha val="100000"/>
              </a:srgbClr>
            </a:solidFill>
            <a:ln w="57150">
              <a:solidFill>
                <a:srgbClr val="458B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600" b="0" i="0">
                  <a:ln w="2381">
                    <a:solidFill>
                      <a:srgbClr val="FFC000">
                        <a:alpha val="100000"/>
                      </a:srgbClr>
                    </a:solidFill>
                  </a:ln>
                  <a:solidFill>
                    <a:srgbClr val="6B0F99">
                      <a:alpha val="100000"/>
                    </a:srgbClr>
                  </a:solidFill>
                  <a:effectLst/>
                  <a:latin typeface="方正粗黑宋简体"/>
                  <a:ea typeface="方正粗黑宋简体"/>
                </a:rPr>
                <a:t>新课学习</a:t>
              </a:r>
              <a:endParaRPr lang="zh-CN" altLang="en-US" sz="36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6B0F99">
                    <a:alpha val="100000"/>
                  </a:srgbClr>
                </a:solidFill>
                <a:effectLst/>
                <a:latin typeface="方正粗黑宋简体"/>
                <a:ea typeface="方正粗黑宋简体"/>
              </a:endParaRPr>
            </a:p>
          </p:txBody>
        </p:sp>
        <p:pic>
          <p:nvPicPr>
            <p:cNvPr id="6" name="图片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2090473" y="184184"/>
              <a:ext cx="270443" cy="262442"/>
            </a:xfrm>
            <a:prstGeom prst="rect">
              <a:avLst/>
            </a:prstGeom>
          </p:spPr>
        </p:pic>
        <p:pic>
          <p:nvPicPr>
            <p:cNvPr id="7" name="图片4"/>
            <p:cNvPicPr>
              <a:picLocks noChangeAspect="1"/>
            </p:cNvPicPr>
            <p:nvPr/>
          </p:nvPicPr>
          <p:blipFill>
            <a:blip r:embed="rId5"/>
            <a:srcRect t="10526" b="10526"/>
            <a:stretch>
              <a:fillRect/>
            </a:stretch>
          </p:blipFill>
          <p:spPr>
            <a:xfrm rot="10800000">
              <a:off x="2174900" y="228581"/>
              <a:ext cx="458295" cy="190500"/>
            </a:xfrm>
            <a:prstGeom prst="rect">
              <a:avLst/>
            </a:prstGeom>
          </p:spPr>
        </p:pic>
      </p:grpSp>
      <p:pic>
        <p:nvPicPr>
          <p:cNvPr id="8" name="公式1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2379" y="3737398"/>
            <a:ext cx="999430" cy="1073115"/>
          </a:xfrm>
          <a:prstGeom prst="rect">
            <a:avLst/>
          </a:prstGeom>
        </p:spPr>
      </p:pic>
      <p:sp>
        <p:nvSpPr>
          <p:cNvPr id="9" name="形状1" title=""/>
          <p:cNvSpPr txBox="1"/>
          <p:nvPr/>
        </p:nvSpPr>
        <p:spPr>
          <a:xfrm>
            <a:off x="386705" y="938594"/>
            <a:ext cx="6562325" cy="3016253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>
              <a:lnSpc>
                <a:spcPts val="5100"/>
              </a:lnSpc>
            </a:pPr>
            <a:r>
              <a:rPr lang="zh-CN" altLang="en-US" sz="3500" b="1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①</a:t>
            </a: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在反比例函数</a:t>
            </a: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</a:t>
            </a: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的图象上分别取点</a:t>
            </a:r>
            <a:r>
              <a:rPr lang="zh-CN" altLang="en-US" sz="35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P</a:t>
            </a: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zh-CN" altLang="en-US" sz="35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Q</a:t>
            </a: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向</a:t>
            </a:r>
            <a:r>
              <a:rPr lang="zh-CN" altLang="en-US" sz="3500" b="1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x</a:t>
            </a: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轴、</a:t>
            </a:r>
            <a:r>
              <a:rPr lang="zh-CN" altLang="en-US" sz="3500" b="1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y</a:t>
            </a: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轴作垂线，围成面积分别为</a:t>
            </a:r>
            <a:r>
              <a:rPr lang="zh-CN" altLang="en-US" sz="35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43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zh-CN" altLang="en-US" sz="35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43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的矩形，填写表格：</a:t>
            </a:r>
            <a:endParaRPr lang="zh-CN" altLang="en-US" sz="35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pic>
        <p:nvPicPr>
          <p:cNvPr id="10" name="公式2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4005" y="693830"/>
            <a:ext cx="999430" cy="1073115"/>
          </a:xfrm>
          <a:prstGeom prst="rect">
            <a:avLst/>
          </a:prstGeom>
        </p:spPr>
      </p:pic>
      <p:graphicFrame>
        <p:nvGraphicFramePr>
          <p:cNvPr id="11" name="表格1" title=""/>
          <p:cNvGraphicFramePr>
            <a:graphicFrameLocks noGrp="1"/>
          </p:cNvGraphicFramePr>
          <p:nvPr/>
        </p:nvGraphicFramePr>
        <p:xfrm>
          <a:off x="444463" y="3918678"/>
          <a:ext cx="6763498" cy="1834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996"/>
                <a:gridCol w="1411207"/>
                <a:gridCol w="1324064"/>
                <a:gridCol w="2290231"/>
              </a:tblGrid>
              <a:tr h="701038"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4300"/>
                        </a:lnSpc>
                      </a:pPr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</a:t>
                      </a:r>
                      <a:r>
                        <a:rPr lang="zh-CN" altLang="en-US" sz="36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的值</a:t>
                      </a:r>
                      <a:endParaRPr lang="zh-CN" altLang="en-US" sz="2800" b="1" i="0">
                        <a:solidFill>
                          <a:srgbClr val="000000">
                            <a:alpha val="100000"/>
                          </a:srgbClr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4300"/>
                        </a:lnSpc>
                      </a:pPr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</a:t>
                      </a:r>
                      <a:r>
                        <a:rPr lang="zh-CN" altLang="en-US" sz="36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的值</a:t>
                      </a:r>
                      <a:endParaRPr lang="zh-CN" altLang="en-US" sz="2800" b="1" i="0">
                        <a:solidFill>
                          <a:srgbClr val="000000">
                            <a:alpha val="100000"/>
                          </a:srgbClr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4200"/>
                        </a:lnSpc>
                      </a:pPr>
                      <a:r>
                        <a:rPr lang="zh-CN" altLang="en-US" sz="27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</a:t>
                      </a:r>
                      <a:r>
                        <a:rPr lang="zh-CN" altLang="en-US" sz="35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r>
                        <a:rPr lang="zh-CN" altLang="en-US" sz="27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与</a:t>
                      </a:r>
                      <a:r>
                        <a:rPr lang="zh-CN" altLang="en-US" sz="27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</a:t>
                      </a:r>
                      <a:r>
                        <a:rPr lang="zh-CN" altLang="en-US" sz="35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r>
                        <a:rPr lang="zh-CN" altLang="en-US" sz="27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的关系</a:t>
                      </a:r>
                      <a:endParaRPr lang="zh-CN" altLang="en-US" sz="2700" b="1" i="0">
                        <a:solidFill>
                          <a:srgbClr val="000000">
                            <a:alpha val="100000"/>
                          </a:srgbClr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1133034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P</a:t>
                      </a:r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（</a:t>
                      </a:r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2,2</a:t>
                      </a:r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）</a:t>
                      </a:r>
                      <a:endParaRPr lang="zh-CN" altLang="en-US" sz="2800" b="1" i="0">
                        <a:solidFill>
                          <a:srgbClr val="000000">
                            <a:alpha val="100000"/>
                          </a:srgbClr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marL="0" algn="ctr"/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Q</a:t>
                      </a:r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（</a:t>
                      </a:r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4,1</a:t>
                      </a:r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）</a:t>
                      </a:r>
                      <a:endParaRPr lang="zh-CN" altLang="en-US" sz="2800" b="1" i="0">
                        <a:solidFill>
                          <a:srgbClr val="000000">
                            <a:alpha val="100000"/>
                          </a:srgbClr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2" name="形状2" title=""/>
          <p:cNvSpPr txBox="1"/>
          <p:nvPr/>
        </p:nvSpPr>
        <p:spPr>
          <a:xfrm>
            <a:off x="2262944" y="4845278"/>
            <a:ext cx="949325" cy="639763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>
              <a:lnSpc>
                <a:spcPts val="4800"/>
              </a:lnSpc>
            </a:pPr>
            <a:r>
              <a:rPr lang="zh-CN" altLang="en-US" sz="40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</a:t>
            </a:r>
            <a:r>
              <a:rPr lang="zh-CN" altLang="en-US" sz="4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4</a:t>
            </a:r>
            <a:endParaRPr lang="zh-CN" altLang="en-US" sz="40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3" name="形状3" title=""/>
          <p:cNvSpPr txBox="1"/>
          <p:nvPr/>
        </p:nvSpPr>
        <p:spPr>
          <a:xfrm>
            <a:off x="3708913" y="4877184"/>
            <a:ext cx="949325" cy="639762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>
              <a:lnSpc>
                <a:spcPts val="4800"/>
              </a:lnSpc>
            </a:pPr>
            <a:r>
              <a:rPr lang="zh-CN" altLang="en-US" sz="4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4</a:t>
            </a:r>
            <a:endParaRPr lang="zh-CN" altLang="en-US" sz="40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4" name="形状4" title=""/>
          <p:cNvSpPr txBox="1"/>
          <p:nvPr/>
        </p:nvSpPr>
        <p:spPr>
          <a:xfrm>
            <a:off x="5325660" y="4877060"/>
            <a:ext cx="1544638" cy="639762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>
              <a:lnSpc>
                <a:spcPts val="5100"/>
              </a:lnSpc>
            </a:pPr>
            <a:r>
              <a:rPr lang="zh-CN" altLang="en-US" sz="35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43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35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=S</a:t>
            </a:r>
            <a:r>
              <a:rPr lang="zh-CN" altLang="en-US" sz="43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43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5" name="形状5" title=""/>
          <p:cNvSpPr txBox="1"/>
          <p:nvPr/>
        </p:nvSpPr>
        <p:spPr>
          <a:xfrm>
            <a:off x="9410128" y="5636216"/>
            <a:ext cx="2060575" cy="639763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>
              <a:lnSpc>
                <a:spcPts val="5300"/>
              </a:lnSpc>
            </a:pPr>
            <a:r>
              <a:rPr lang="zh-CN" altLang="en-US" sz="3600" b="1" i="0">
                <a:solidFill>
                  <a:srgbClr val="471ECC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4400" b="1" i="0" baseline="-25000">
                <a:solidFill>
                  <a:srgbClr val="471ECC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3600" b="1" i="0">
                <a:solidFill>
                  <a:srgbClr val="471ECC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=S</a:t>
            </a:r>
            <a:r>
              <a:rPr lang="zh-CN" altLang="en-US" sz="4400" b="1" i="0" baseline="-25000">
                <a:solidFill>
                  <a:srgbClr val="471ECC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3600" b="1" i="0">
                <a:solidFill>
                  <a:srgbClr val="471ECC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=k</a:t>
            </a:r>
            <a:endParaRPr lang="zh-CN" altLang="en-US" sz="3600" b="1" i="0">
              <a:solidFill>
                <a:srgbClr val="471ECC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16" name="公式3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980" y="3826021"/>
            <a:ext cx="835133" cy="896703"/>
          </a:xfrm>
          <a:prstGeom prst="rect">
            <a:avLst/>
          </a:prstGeom>
        </p:spPr>
      </p:pic>
      <p:sp>
        <p:nvSpPr>
          <p:cNvPr id="17" name="文本1" title=""/>
          <p:cNvSpPr txBox="1"/>
          <p:nvPr/>
        </p:nvSpPr>
        <p:spPr>
          <a:xfrm>
            <a:off x="7366902" y="5000816"/>
            <a:ext cx="3495675" cy="123628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000"/>
              </a:lnSpc>
            </a:pPr>
            <a:r>
              <a:rPr lang="zh-CN" altLang="en-US" sz="3400" b="0" i="0">
                <a:solidFill>
                  <a:srgbClr val="471ECC">
                    <a:alpha val="100000"/>
                  </a:srgbClr>
                </a:solidFill>
                <a:latin typeface="方正粗黑宋简体"/>
                <a:ea typeface="方正粗黑宋简体"/>
              </a:rPr>
              <a:t>猜想矩形面积与</a:t>
            </a:r>
            <a:r>
              <a:rPr lang="zh-CN" altLang="en-US" sz="3400" b="1" i="1">
                <a:solidFill>
                  <a:srgbClr val="471ECC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</a:t>
            </a:r>
            <a:r>
              <a:rPr lang="zh-CN" altLang="en-US" sz="3400" b="0" i="0">
                <a:solidFill>
                  <a:srgbClr val="471ECC">
                    <a:alpha val="100000"/>
                  </a:srgbClr>
                </a:solidFill>
                <a:latin typeface="方正粗黑宋简体"/>
                <a:ea typeface="方正粗黑宋简体"/>
              </a:rPr>
              <a:t>的关系?</a:t>
            </a:r>
            <a:endParaRPr lang="zh-CN" altLang="en-US" sz="3400" b="0" i="0">
              <a:solidFill>
                <a:srgbClr val="471ECC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pic>
        <p:nvPicPr>
          <p:cNvPr id="18" name="数学画板1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4297" y="332042"/>
            <a:ext cx="2009775" cy="25667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蛋壳破碎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蛋壳破碎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蛋壳破碎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照相机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转场短音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99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99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7" grpId="0" animBg="1"/>
      <p:bldP spid="15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7698" y="694125"/>
            <a:ext cx="4572838" cy="4332618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rcRect r="3256"/>
          <a:stretch>
            <a:fillRect/>
          </a:stretch>
        </p:blipFill>
        <p:spPr>
          <a:xfrm>
            <a:off x="88421" y="193595"/>
            <a:ext cx="5349631" cy="666750"/>
          </a:xfrm>
          <a:prstGeom prst="rect">
            <a:avLst/>
          </a:prstGeom>
        </p:spPr>
      </p:pic>
      <p:grpSp>
        <p:nvGrpSpPr>
          <p:cNvPr id="4" name="组合1" title=""/>
          <p:cNvGrpSpPr/>
          <p:nvPr/>
        </p:nvGrpSpPr>
        <p:grpSpPr>
          <a:xfrm>
            <a:off x="9677343" y="29042"/>
            <a:ext cx="2633195" cy="636832"/>
            <a:chExt cx="2633195" cy="636832"/>
          </a:xfrm>
        </p:grpSpPr>
        <p:sp>
          <p:nvSpPr>
            <p:cNvPr id="5" name="形状7"/>
            <p:cNvSpPr txBox="1"/>
            <p:nvPr/>
          </p:nvSpPr>
          <p:spPr>
            <a:xfrm>
              <a:off x="0" y="0"/>
              <a:ext cx="2359092" cy="636832"/>
            </a:xfrm>
            <a:custGeom>
              <a:gdLst>
                <a:gd name="connsiteX0" fmla="*/ 106139 w 2359092"/>
                <a:gd name="connsiteY0" fmla="*/ 0 h 636832"/>
                <a:gd name="connsiteX1" fmla="*/ 2252954 w 2359092"/>
                <a:gd name="connsiteY1" fmla="*/ 0 h 636832"/>
                <a:gd name="connsiteX2" fmla="*/ 2311572 w 2359092"/>
                <a:gd name="connsiteY2" fmla="*/ 0 h 636832"/>
                <a:gd name="connsiteX3" fmla="*/ 2359092 w 2359092"/>
                <a:gd name="connsiteY3" fmla="*/ 530693 h 636832"/>
                <a:gd name="connsiteX4" fmla="*/ 2359092 w 2359092"/>
                <a:gd name="connsiteY4" fmla="*/ 589312 h 636832"/>
                <a:gd name="connsiteX5" fmla="*/ 106139 w 2359092"/>
                <a:gd name="connsiteY5" fmla="*/ 636832 h 636832"/>
                <a:gd name="connsiteX6" fmla="*/ 47520 w 2359092"/>
                <a:gd name="connsiteY6" fmla="*/ 636832 h 636832"/>
                <a:gd name="connsiteX7" fmla="*/ 0 w 2359092"/>
                <a:gd name="connsiteY7" fmla="*/ 106139 h 636832"/>
                <a:gd name="connsiteX8" fmla="*/ 0 w 2359092"/>
                <a:gd name="connsiteY8" fmla="*/ 47520 h 63683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9092" h="636832">
                  <a:moveTo>
                    <a:pt x="106139" y="0"/>
                  </a:moveTo>
                  <a:lnTo>
                    <a:pt x="2252954" y="0"/>
                  </a:lnTo>
                  <a:cubicBezTo>
                    <a:pt x="2311572" y="0"/>
                    <a:pt x="2359092" y="47520"/>
                    <a:pt x="2359092" y="106139"/>
                  </a:cubicBezTo>
                  <a:lnTo>
                    <a:pt x="2359092" y="530693"/>
                  </a:lnTo>
                  <a:cubicBezTo>
                    <a:pt x="2359092" y="589312"/>
                    <a:pt x="2311572" y="636832"/>
                    <a:pt x="2252954" y="636832"/>
                  </a:cubicBezTo>
                  <a:lnTo>
                    <a:pt x="106139" y="636832"/>
                  </a:lnTo>
                  <a:cubicBezTo>
                    <a:pt x="47520" y="636832"/>
                    <a:pt x="0" y="589312"/>
                    <a:pt x="0" y="530693"/>
                  </a:cubicBezTo>
                  <a:lnTo>
                    <a:pt x="0" y="106139"/>
                  </a:lnTo>
                  <a:cubicBezTo>
                    <a:pt x="0" y="47520"/>
                    <a:pt x="47520" y="0"/>
                    <a:pt x="106139" y="0"/>
                  </a:cubicBezTo>
                  <a:close/>
                </a:path>
              </a:pathLst>
            </a:custGeom>
            <a:solidFill>
              <a:srgbClr val="FFD7EF">
                <a:alpha val="100000"/>
              </a:srgbClr>
            </a:solidFill>
            <a:ln w="57150">
              <a:solidFill>
                <a:srgbClr val="458B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600" b="0" i="0">
                  <a:ln w="2381">
                    <a:solidFill>
                      <a:srgbClr val="FFC000">
                        <a:alpha val="100000"/>
                      </a:srgbClr>
                    </a:solidFill>
                  </a:ln>
                  <a:solidFill>
                    <a:srgbClr val="6B0F99">
                      <a:alpha val="100000"/>
                    </a:srgbClr>
                  </a:solidFill>
                  <a:effectLst/>
                  <a:latin typeface="方正粗黑宋简体"/>
                  <a:ea typeface="方正粗黑宋简体"/>
                </a:rPr>
                <a:t>新课学习</a:t>
              </a:r>
              <a:endParaRPr lang="zh-CN" altLang="en-US" sz="36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6B0F99">
                    <a:alpha val="100000"/>
                  </a:srgbClr>
                </a:solidFill>
                <a:effectLst/>
                <a:latin typeface="方正粗黑宋简体"/>
                <a:ea typeface="方正粗黑宋简体"/>
              </a:endParaRPr>
            </a:p>
          </p:txBody>
        </p:sp>
        <p:pic>
          <p:nvPicPr>
            <p:cNvPr id="6" name="图片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2090473" y="184184"/>
              <a:ext cx="270443" cy="262442"/>
            </a:xfrm>
            <a:prstGeom prst="rect">
              <a:avLst/>
            </a:prstGeom>
          </p:spPr>
        </p:pic>
        <p:pic>
          <p:nvPicPr>
            <p:cNvPr id="7" name="图片4"/>
            <p:cNvPicPr>
              <a:picLocks noChangeAspect="1"/>
            </p:cNvPicPr>
            <p:nvPr/>
          </p:nvPicPr>
          <p:blipFill>
            <a:blip r:embed="rId5"/>
            <a:srcRect t="10526" b="10526"/>
            <a:stretch>
              <a:fillRect/>
            </a:stretch>
          </p:blipFill>
          <p:spPr>
            <a:xfrm rot="10800000">
              <a:off x="2174900" y="228581"/>
              <a:ext cx="458295" cy="190500"/>
            </a:xfrm>
            <a:prstGeom prst="rect">
              <a:avLst/>
            </a:prstGeom>
          </p:spPr>
        </p:pic>
      </p:grpSp>
      <p:grpSp>
        <p:nvGrpSpPr>
          <p:cNvPr id="8" name="组合2" title=""/>
          <p:cNvGrpSpPr/>
          <p:nvPr/>
        </p:nvGrpSpPr>
        <p:grpSpPr>
          <a:xfrm>
            <a:off x="386705" y="804151"/>
            <a:ext cx="6562325" cy="3150696"/>
            <a:chExt cx="6562325" cy="3150696"/>
          </a:xfrm>
        </p:grpSpPr>
        <p:sp>
          <p:nvSpPr>
            <p:cNvPr id="9" name="形状8"/>
            <p:cNvSpPr txBox="1"/>
            <p:nvPr/>
          </p:nvSpPr>
          <p:spPr>
            <a:xfrm>
              <a:off x="0" y="134443"/>
              <a:ext cx="6562325" cy="301625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>
                <a:lnSpc>
                  <a:spcPts val="5100"/>
                </a:lnSpc>
              </a:pPr>
              <a:r>
                <a:rPr lang="zh-CN" altLang="en-US" sz="3500" b="1" i="0">
                  <a:solidFill>
                    <a:srgbClr val="00000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②</a:t>
              </a:r>
              <a:r>
                <a:rPr lang="zh-CN" altLang="en-US" sz="3500" b="0" i="0">
                  <a:solidFill>
                    <a:srgbClr val="00000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在反比例函数</a:t>
              </a:r>
              <a:r>
                <a:rPr lang="zh-CN" altLang="en-US" sz="35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          </a:t>
              </a:r>
              <a:r>
                <a:rPr lang="zh-CN" altLang="en-US" sz="3500" b="0" i="0">
                  <a:solidFill>
                    <a:srgbClr val="00000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的图象上分别取点</a:t>
              </a:r>
              <a:r>
                <a:rPr lang="zh-CN" altLang="en-US" sz="3500" b="1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P</a:t>
              </a:r>
              <a:r>
                <a:rPr lang="zh-CN" altLang="en-US" sz="35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，</a:t>
              </a:r>
              <a:r>
                <a:rPr lang="zh-CN" altLang="en-US" sz="3500" b="1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Q</a:t>
              </a:r>
              <a:r>
                <a:rPr lang="zh-CN" altLang="en-US" sz="3500" b="0" i="0">
                  <a:solidFill>
                    <a:srgbClr val="00000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向</a:t>
              </a:r>
              <a:r>
                <a:rPr lang="zh-CN" altLang="en-US" sz="3500" b="1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x</a:t>
              </a:r>
              <a:r>
                <a:rPr lang="zh-CN" altLang="en-US" sz="3500" b="0" i="0">
                  <a:solidFill>
                    <a:srgbClr val="00000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轴、</a:t>
              </a:r>
              <a:r>
                <a:rPr lang="zh-CN" altLang="en-US" sz="3500" b="1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y</a:t>
              </a:r>
              <a:r>
                <a:rPr lang="zh-CN" altLang="en-US" sz="3500" b="0" i="0">
                  <a:solidFill>
                    <a:srgbClr val="00000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轴作垂线，围成面积分别为</a:t>
              </a:r>
              <a:r>
                <a:rPr lang="zh-CN" altLang="en-US" sz="3500" b="1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S</a:t>
              </a:r>
              <a:r>
                <a:rPr lang="zh-CN" altLang="en-US" sz="4300" b="1" i="0" baseline="-2500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</a:t>
              </a:r>
              <a:r>
                <a:rPr lang="zh-CN" altLang="en-US" sz="35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，</a:t>
              </a:r>
              <a:r>
                <a:rPr lang="zh-CN" altLang="en-US" sz="3500" b="1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S</a:t>
              </a:r>
              <a:r>
                <a:rPr lang="zh-CN" altLang="en-US" sz="4300" b="1" i="0" baseline="-2500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</a:t>
              </a:r>
              <a:r>
                <a:rPr lang="zh-CN" altLang="en-US" sz="3500" b="0" i="0">
                  <a:solidFill>
                    <a:srgbClr val="00000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的矩形，填写表格：</a:t>
              </a:r>
              <a:endParaRPr lang="zh-CN" altLang="en-US" sz="35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endParaRPr>
            </a:p>
          </p:txBody>
        </p:sp>
        <p:pic>
          <p:nvPicPr>
            <p:cNvPr id="10" name="公式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18466" y="0"/>
              <a:ext cx="1357512" cy="1073115"/>
            </a:xfrm>
            <a:prstGeom prst="rect">
              <a:avLst/>
            </a:prstGeom>
          </p:spPr>
        </p:pic>
      </p:grpSp>
      <p:graphicFrame>
        <p:nvGraphicFramePr>
          <p:cNvPr id="11" name="表格1" title=""/>
          <p:cNvGraphicFramePr>
            <a:graphicFrameLocks noGrp="1"/>
          </p:cNvGraphicFramePr>
          <p:nvPr/>
        </p:nvGraphicFramePr>
        <p:xfrm>
          <a:off x="386757" y="3912165"/>
          <a:ext cx="6763498" cy="1834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996"/>
                <a:gridCol w="1411207"/>
                <a:gridCol w="1324064"/>
                <a:gridCol w="2290231"/>
              </a:tblGrid>
              <a:tr h="701038"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4300"/>
                        </a:lnSpc>
                      </a:pPr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</a:t>
                      </a:r>
                      <a:r>
                        <a:rPr lang="zh-CN" altLang="en-US" sz="36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的值</a:t>
                      </a:r>
                      <a:endParaRPr lang="zh-CN" altLang="en-US" sz="2800" b="1" i="0">
                        <a:solidFill>
                          <a:srgbClr val="000000">
                            <a:alpha val="100000"/>
                          </a:srgbClr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4300"/>
                        </a:lnSpc>
                      </a:pPr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</a:t>
                      </a:r>
                      <a:r>
                        <a:rPr lang="zh-CN" altLang="en-US" sz="36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的值</a:t>
                      </a:r>
                      <a:endParaRPr lang="zh-CN" altLang="en-US" sz="2800" b="1" i="0">
                        <a:solidFill>
                          <a:srgbClr val="000000">
                            <a:alpha val="100000"/>
                          </a:srgbClr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4200"/>
                        </a:lnSpc>
                      </a:pPr>
                      <a:r>
                        <a:rPr lang="zh-CN" altLang="en-US" sz="27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</a:t>
                      </a:r>
                      <a:r>
                        <a:rPr lang="zh-CN" altLang="en-US" sz="35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r>
                        <a:rPr lang="zh-CN" altLang="en-US" sz="27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与</a:t>
                      </a:r>
                      <a:r>
                        <a:rPr lang="zh-CN" altLang="en-US" sz="27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</a:t>
                      </a:r>
                      <a:r>
                        <a:rPr lang="zh-CN" altLang="en-US" sz="35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r>
                        <a:rPr lang="zh-CN" altLang="en-US" sz="27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的关系</a:t>
                      </a:r>
                      <a:endParaRPr lang="zh-CN" altLang="en-US" sz="2700" b="1" i="0">
                        <a:solidFill>
                          <a:srgbClr val="000000">
                            <a:alpha val="100000"/>
                          </a:srgbClr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1133034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P(</a:t>
                      </a:r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-</a:t>
                      </a:r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1,6)</a:t>
                      </a:r>
                      <a:endParaRPr lang="zh-CN" altLang="en-US" sz="2800" b="1" i="0">
                        <a:solidFill>
                          <a:srgbClr val="0000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  <a:p>
                      <a:pPr marL="0" algn="ctr"/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Q(</a:t>
                      </a:r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-</a:t>
                      </a:r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3,2)</a:t>
                      </a:r>
                      <a:endParaRPr lang="zh-CN" altLang="en-US" sz="2800" b="1" i="0">
                        <a:solidFill>
                          <a:srgbClr val="0000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2" name="形状1" title=""/>
          <p:cNvSpPr txBox="1"/>
          <p:nvPr/>
        </p:nvSpPr>
        <p:spPr>
          <a:xfrm>
            <a:off x="2262944" y="4845278"/>
            <a:ext cx="949325" cy="639763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>
              <a:lnSpc>
                <a:spcPts val="4800"/>
              </a:lnSpc>
            </a:pPr>
            <a:r>
              <a:rPr lang="zh-CN" altLang="en-US" sz="4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6</a:t>
            </a:r>
            <a:endParaRPr lang="zh-CN" altLang="en-US" sz="40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3" name="形状2" title=""/>
          <p:cNvSpPr txBox="1"/>
          <p:nvPr/>
        </p:nvSpPr>
        <p:spPr>
          <a:xfrm>
            <a:off x="3708913" y="4877184"/>
            <a:ext cx="949325" cy="639762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>
              <a:lnSpc>
                <a:spcPts val="4800"/>
              </a:lnSpc>
            </a:pPr>
            <a:r>
              <a:rPr lang="zh-CN" altLang="en-US" sz="4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6</a:t>
            </a:r>
            <a:endParaRPr lang="zh-CN" altLang="en-US" sz="40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4" name="形状3" title=""/>
          <p:cNvSpPr txBox="1"/>
          <p:nvPr/>
        </p:nvSpPr>
        <p:spPr>
          <a:xfrm>
            <a:off x="5325660" y="4877060"/>
            <a:ext cx="1544638" cy="639762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>
              <a:lnSpc>
                <a:spcPts val="5100"/>
              </a:lnSpc>
            </a:pPr>
            <a:r>
              <a:rPr lang="zh-CN" altLang="en-US" sz="35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43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35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=S</a:t>
            </a:r>
            <a:r>
              <a:rPr lang="zh-CN" altLang="en-US" sz="43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43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15" name="公式1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212" y="3778806"/>
            <a:ext cx="1134350" cy="896703"/>
          </a:xfrm>
          <a:prstGeom prst="rect">
            <a:avLst/>
          </a:prstGeom>
        </p:spPr>
      </p:pic>
      <p:sp>
        <p:nvSpPr>
          <p:cNvPr id="16" name="文本1" title=""/>
          <p:cNvSpPr txBox="1"/>
          <p:nvPr/>
        </p:nvSpPr>
        <p:spPr>
          <a:xfrm>
            <a:off x="7366978" y="4901474"/>
            <a:ext cx="3495675" cy="123628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000"/>
              </a:lnSpc>
            </a:pPr>
            <a:r>
              <a:rPr lang="zh-CN" altLang="en-US" sz="3400" b="0" i="0">
                <a:solidFill>
                  <a:srgbClr val="471ECC">
                    <a:alpha val="100000"/>
                  </a:srgbClr>
                </a:solidFill>
                <a:latin typeface="方正粗黑宋简体"/>
                <a:ea typeface="方正粗黑宋简体"/>
              </a:rPr>
              <a:t>猜想矩形面积与</a:t>
            </a:r>
            <a:r>
              <a:rPr lang="zh-CN" altLang="en-US" sz="3400" b="1" i="1">
                <a:solidFill>
                  <a:srgbClr val="471ECC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</a:t>
            </a:r>
            <a:r>
              <a:rPr lang="zh-CN" altLang="en-US" sz="3400" b="0" i="0">
                <a:solidFill>
                  <a:srgbClr val="471ECC">
                    <a:alpha val="100000"/>
                  </a:srgbClr>
                </a:solidFill>
                <a:latin typeface="方正粗黑宋简体"/>
                <a:ea typeface="方正粗黑宋简体"/>
              </a:rPr>
              <a:t>的关系?</a:t>
            </a:r>
            <a:endParaRPr lang="zh-CN" altLang="en-US" sz="3400" b="0" i="0">
              <a:solidFill>
                <a:srgbClr val="471ECC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17" name="文本2" title=""/>
          <p:cNvSpPr txBox="1"/>
          <p:nvPr/>
        </p:nvSpPr>
        <p:spPr>
          <a:xfrm>
            <a:off x="9245057" y="395711"/>
            <a:ext cx="387795" cy="76005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</a:pPr>
            <a:r>
              <a:rPr lang="zh-CN" altLang="en-US" sz="3000" b="1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y</a:t>
            </a:r>
            <a:endParaRPr lang="zh-CN" altLang="en-US" sz="3000" b="1" i="1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8" name="文本3" title=""/>
          <p:cNvSpPr txBox="1"/>
          <p:nvPr/>
        </p:nvSpPr>
        <p:spPr>
          <a:xfrm>
            <a:off x="11422713" y="2599087"/>
            <a:ext cx="412750" cy="76005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</a:pPr>
            <a:r>
              <a:rPr lang="zh-CN" altLang="en-US" sz="3000" b="1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x</a:t>
            </a:r>
            <a:endParaRPr lang="zh-CN" altLang="en-US" sz="3000" b="1" i="1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9" name="文本4" title=""/>
          <p:cNvSpPr txBox="1"/>
          <p:nvPr/>
        </p:nvSpPr>
        <p:spPr>
          <a:xfrm>
            <a:off x="9180601" y="2648988"/>
            <a:ext cx="486664" cy="68010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2600" b="0" i="1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O</a:t>
            </a:r>
            <a:endParaRPr lang="zh-CN" altLang="en-US" sz="2600" b="0" i="1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pic>
        <p:nvPicPr>
          <p:cNvPr id="20" name="公式2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2196" y="858964"/>
            <a:ext cx="1308983" cy="1034748"/>
          </a:xfrm>
          <a:prstGeom prst="rect">
            <a:avLst/>
          </a:prstGeom>
        </p:spPr>
      </p:pic>
      <p:sp>
        <p:nvSpPr>
          <p:cNvPr id="21" name="形状4" title=""/>
          <p:cNvSpPr txBox="1"/>
          <p:nvPr/>
        </p:nvSpPr>
        <p:spPr>
          <a:xfrm>
            <a:off x="7512454" y="988845"/>
            <a:ext cx="1910640" cy="1694178"/>
          </a:xfrm>
          <a:custGeom>
            <a:gdLst>
              <a:gd name="connsiteX0" fmla="*/ 1909590 w 1910640"/>
              <a:gd name="connsiteY0" fmla="*/ 25909 h 1694178"/>
              <a:gd name="connsiteX1" fmla="*/ 1920083 w 1910640"/>
              <a:gd name="connsiteY1" fmla="*/ -89505 h 1694178"/>
              <a:gd name="connsiteX2" fmla="*/ 1803994 w 1910640"/>
              <a:gd name="connsiteY2" fmla="*/ 367974 h 1694178"/>
              <a:gd name="connsiteX3" fmla="*/ 1676608 w 1910640"/>
              <a:gd name="connsiteY3" fmla="*/ 798734 h 1694178"/>
              <a:gd name="connsiteX4" fmla="*/ 1479408 w 1910640"/>
              <a:gd name="connsiteY4" fmla="*/ 1190550 h 1694178"/>
              <a:gd name="connsiteX5" fmla="*/ 1197873 w 1910640"/>
              <a:gd name="connsiteY5" fmla="*/ 1399380 h 1694178"/>
              <a:gd name="connsiteX6" fmla="*/ 935652 w 1910640"/>
              <a:gd name="connsiteY6" fmla="*/ 1487216 h 1694178"/>
              <a:gd name="connsiteX7" fmla="*/ 639042 w 1910640"/>
              <a:gd name="connsiteY7" fmla="*/ 1565894 h 1694178"/>
              <a:gd name="connsiteX8" fmla="*/ 272799 w 1910640"/>
              <a:gd name="connsiteY8" fmla="*/ 1631224 h 16941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10639" h="1694178" fill="none">
                <a:moveTo>
                  <a:pt x="1909590" y="25909"/>
                </a:moveTo>
                <a:quadBezTo>
                  <a:pt x="1920083" y="-89505"/>
                  <a:pt x="1825652" y="309200"/>
                </a:quadBezTo>
                <a:cubicBezTo>
                  <a:pt x="1803994" y="367974"/>
                  <a:pt x="1809310" y="418290"/>
                  <a:pt x="1752207" y="581999"/>
                </a:cubicBezTo>
                <a:cubicBezTo>
                  <a:pt x="1676608" y="798734"/>
                  <a:pt x="1599981" y="1001077"/>
                  <a:pt x="1552854" y="1075135"/>
                </a:cubicBezTo>
                <a:cubicBezTo>
                  <a:pt x="1479408" y="1190550"/>
                  <a:pt x="1453070" y="1239625"/>
                  <a:pt x="1280055" y="1347934"/>
                </a:cubicBezTo>
                <a:cubicBezTo>
                  <a:pt x="1197873" y="1399380"/>
                  <a:pt x="1196117" y="1400395"/>
                  <a:pt x="1038733" y="1452856"/>
                </a:cubicBezTo>
                <a:cubicBezTo>
                  <a:pt x="935652" y="1487216"/>
                  <a:pt x="1091194" y="1452856"/>
                  <a:pt x="713473" y="1547286"/>
                </a:cubicBezTo>
                <a:cubicBezTo>
                  <a:pt x="639042" y="1565894"/>
                  <a:pt x="576753" y="1571875"/>
                  <a:pt x="461659" y="1610240"/>
                </a:cubicBezTo>
                <a:quadBezTo>
                  <a:pt x="272799" y="1631224"/>
                  <a:pt x="0" y="1694178"/>
                </a:quadBezTo>
              </a:path>
            </a:pathLst>
          </a:custGeom>
          <a:solidFill>
            <a:srgbClr val="5C81CC">
              <a:alpha val="100000"/>
            </a:srgbClr>
          </a:solidFill>
          <a:ln w="47625">
            <a:solidFill>
              <a:srgbClr val="3B00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2" name="形状5" title=""/>
          <p:cNvSpPr txBox="1"/>
          <p:nvPr/>
        </p:nvSpPr>
        <p:spPr>
          <a:xfrm rot="10590000">
            <a:off x="9727927" y="3075879"/>
            <a:ext cx="1910640" cy="1697643"/>
          </a:xfrm>
          <a:custGeom>
            <a:gdLst>
              <a:gd name="connsiteX0" fmla="*/ 1909590 w 1910640"/>
              <a:gd name="connsiteY0" fmla="*/ 25909 h 1697643"/>
              <a:gd name="connsiteX1" fmla="*/ 1920083 w 1910640"/>
              <a:gd name="connsiteY1" fmla="*/ -89505 h 1697643"/>
              <a:gd name="connsiteX2" fmla="*/ 1803994 w 1910640"/>
              <a:gd name="connsiteY2" fmla="*/ 367974 h 1697643"/>
              <a:gd name="connsiteX3" fmla="*/ 1676608 w 1910640"/>
              <a:gd name="connsiteY3" fmla="*/ 798734 h 1697643"/>
              <a:gd name="connsiteX4" fmla="*/ 1479408 w 1910640"/>
              <a:gd name="connsiteY4" fmla="*/ 1190550 h 1697643"/>
              <a:gd name="connsiteX5" fmla="*/ 1187587 w 1910640"/>
              <a:gd name="connsiteY5" fmla="*/ 1446080 h 1697643"/>
              <a:gd name="connsiteX6" fmla="*/ 305841 w 1910640"/>
              <a:gd name="connsiteY6" fmla="*/ 1706206 h 169764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0639" h="1697643" fill="none">
                <a:moveTo>
                  <a:pt x="1909590" y="25909"/>
                </a:moveTo>
                <a:quadBezTo>
                  <a:pt x="1920083" y="-89505"/>
                  <a:pt x="1825652" y="309200"/>
                </a:quadBezTo>
                <a:cubicBezTo>
                  <a:pt x="1803994" y="367974"/>
                  <a:pt x="1809310" y="418290"/>
                  <a:pt x="1752207" y="581999"/>
                </a:cubicBezTo>
                <a:cubicBezTo>
                  <a:pt x="1676608" y="798734"/>
                  <a:pt x="1599981" y="1001077"/>
                  <a:pt x="1552854" y="1075135"/>
                </a:cubicBezTo>
                <a:cubicBezTo>
                  <a:pt x="1479408" y="1190550"/>
                  <a:pt x="1438140" y="1239356"/>
                  <a:pt x="1272083" y="1376365"/>
                </a:cubicBezTo>
                <a:cubicBezTo>
                  <a:pt x="1187587" y="1446080"/>
                  <a:pt x="933335" y="1586908"/>
                  <a:pt x="507384" y="1676486"/>
                </a:cubicBezTo>
                <a:quadBezTo>
                  <a:pt x="305841" y="1706206"/>
                  <a:pt x="0" y="1694178"/>
                </a:quadBezTo>
              </a:path>
            </a:pathLst>
          </a:custGeom>
          <a:solidFill>
            <a:srgbClr val="5C81CC">
              <a:alpha val="100000"/>
            </a:srgbClr>
          </a:solidFill>
          <a:ln w="47625">
            <a:solidFill>
              <a:srgbClr val="3B00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23" name="组合3" title=""/>
          <p:cNvGrpSpPr/>
          <p:nvPr/>
        </p:nvGrpSpPr>
        <p:grpSpPr>
          <a:xfrm>
            <a:off x="8930954" y="866704"/>
            <a:ext cx="647510" cy="1994692"/>
            <a:chExt cx="647510" cy="1994692"/>
          </a:xfrm>
        </p:grpSpPr>
        <p:sp>
          <p:nvSpPr>
            <p:cNvPr id="24" name="形状9"/>
            <p:cNvSpPr txBox="1"/>
            <p:nvPr/>
          </p:nvSpPr>
          <p:spPr>
            <a:xfrm>
              <a:off x="417643" y="431344"/>
              <a:ext cx="229867" cy="1563348"/>
            </a:xfrm>
            <a:prstGeom prst="rect">
              <a:avLst/>
            </a:prstGeom>
            <a:solidFill>
              <a:srgbClr val="F36DBD">
                <a:alpha val="62000"/>
              </a:srgbClr>
            </a:solidFill>
            <a:ln w="9525">
              <a:solidFill>
                <a:srgbClr val="3B00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5" name="文本7"/>
            <p:cNvSpPr txBox="1"/>
            <p:nvPr/>
          </p:nvSpPr>
          <p:spPr>
            <a:xfrm>
              <a:off x="0" y="0"/>
              <a:ext cx="462026" cy="76005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400"/>
                </a:lnSpc>
              </a:pPr>
              <a:r>
                <a:rPr lang="zh-CN" altLang="en-US" sz="3000" b="1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P</a:t>
              </a:r>
              <a:endParaRPr lang="zh-CN" altLang="en-US" sz="3000" b="1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26" name="组合4" title=""/>
          <p:cNvGrpSpPr/>
          <p:nvPr/>
        </p:nvGrpSpPr>
        <p:grpSpPr>
          <a:xfrm>
            <a:off x="8347488" y="1719377"/>
            <a:ext cx="1235414" cy="1142019"/>
            <a:chExt cx="1235414" cy="1142019"/>
          </a:xfrm>
        </p:grpSpPr>
        <p:sp>
          <p:nvSpPr>
            <p:cNvPr id="27" name="形状10"/>
            <p:cNvSpPr txBox="1"/>
            <p:nvPr/>
          </p:nvSpPr>
          <p:spPr>
            <a:xfrm>
              <a:off x="466785" y="607371"/>
              <a:ext cx="768629" cy="534648"/>
            </a:xfrm>
            <a:prstGeom prst="rect">
              <a:avLst/>
            </a:prstGeom>
            <a:solidFill>
              <a:srgbClr val="00E6FF">
                <a:alpha val="30000"/>
              </a:srgbClr>
            </a:solidFill>
            <a:ln w="9525">
              <a:solidFill>
                <a:srgbClr val="3B00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8" name="文本8"/>
            <p:cNvSpPr txBox="1"/>
            <p:nvPr/>
          </p:nvSpPr>
          <p:spPr>
            <a:xfrm>
              <a:off x="0" y="0"/>
              <a:ext cx="494093" cy="75543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400"/>
                </a:lnSpc>
              </a:pPr>
              <a:r>
                <a:rPr lang="zh-CN" altLang="en-US" sz="3000" b="0" i="1">
                  <a:solidFill>
                    <a:srgbClr val="000000">
                      <a:alpha val="100000"/>
                    </a:srgbClr>
                  </a:solidFill>
                  <a:latin typeface="方正粗黑宋简体"/>
                  <a:ea typeface="方正粗黑宋简体"/>
                </a:rPr>
                <a:t>Q</a:t>
              </a:r>
              <a:endParaRPr lang="zh-CN" altLang="en-US" sz="3000" b="0" i="1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endParaRPr>
            </a:p>
          </p:txBody>
        </p:sp>
      </p:grpSp>
      <p:sp>
        <p:nvSpPr>
          <p:cNvPr id="29" name="形状6" title=""/>
          <p:cNvSpPr txBox="1"/>
          <p:nvPr/>
        </p:nvSpPr>
        <p:spPr>
          <a:xfrm>
            <a:off x="9031214" y="5526272"/>
            <a:ext cx="2799359" cy="63976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>
              <a:lnSpc>
                <a:spcPts val="5300"/>
              </a:lnSpc>
            </a:pPr>
            <a:r>
              <a:rPr lang="zh-CN" altLang="en-US" sz="3600" b="1" i="0">
                <a:solidFill>
                  <a:srgbClr val="471ECC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4400" b="1" i="0" baseline="-25000">
                <a:solidFill>
                  <a:srgbClr val="471ECC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3600" b="1" i="0">
                <a:solidFill>
                  <a:srgbClr val="471ECC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=S</a:t>
            </a:r>
            <a:r>
              <a:rPr lang="zh-CN" altLang="en-US" sz="4400" b="1" i="0" baseline="-25000">
                <a:solidFill>
                  <a:srgbClr val="471ECC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3600" b="1" i="0">
                <a:solidFill>
                  <a:srgbClr val="471ECC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</a:t>
            </a:r>
            <a:r>
              <a:rPr lang="zh-CN" altLang="en-US" sz="3500" b="1" i="0">
                <a:solidFill>
                  <a:srgbClr val="471ECC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∣</a:t>
            </a:r>
            <a:r>
              <a:rPr lang="zh-CN" altLang="en-US" sz="3600" b="1" i="0">
                <a:solidFill>
                  <a:srgbClr val="471ECC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</a:t>
            </a:r>
            <a:r>
              <a:rPr lang="zh-CN" altLang="en-US" sz="3500" b="1" i="0">
                <a:solidFill>
                  <a:srgbClr val="471ECC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∣</a:t>
            </a:r>
            <a:endParaRPr lang="zh-CN" altLang="en-US" sz="3500" b="1" i="0">
              <a:solidFill>
                <a:srgbClr val="471ECC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0" name="文本5" title=""/>
          <p:cNvSpPr txBox="1"/>
          <p:nvPr/>
        </p:nvSpPr>
        <p:spPr>
          <a:xfrm>
            <a:off x="9154703" y="1616055"/>
            <a:ext cx="537178" cy="65782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8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endParaRPr lang="zh-CN" altLang="en-US" sz="3800" b="1" i="0" baseline="-2500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1" name="文本6" title=""/>
          <p:cNvSpPr txBox="1"/>
          <p:nvPr/>
        </p:nvSpPr>
        <p:spPr>
          <a:xfrm>
            <a:off x="8859168" y="2226507"/>
            <a:ext cx="543528" cy="65782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4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4000" b="1" i="0" baseline="-2500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转场短音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9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9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转场短音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转场短音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蛋壳破碎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蛋壳破碎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蛋壳破碎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照相机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转场短音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30" grpId="0" animBg="1"/>
      <p:bldP spid="26" grpId="0" animBg="1"/>
      <p:bldP spid="31" grpId="0" animBg="1"/>
      <p:bldP spid="11" grpId="0" animBg="1"/>
      <p:bldP spid="15" grpId="0" animBg="1"/>
      <p:bldP spid="12" grpId="0" animBg="1"/>
      <p:bldP spid="13" grpId="0" animBg="1"/>
      <p:bldP spid="14" grpId="0" animBg="1"/>
      <p:bldP spid="16" grpId="0" animBg="1"/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-80882" y="241983"/>
            <a:ext cx="2602662" cy="636832"/>
            <a:chExt cx="2602662" cy="636832"/>
          </a:xfrm>
        </p:grpSpPr>
        <p:sp>
          <p:nvSpPr>
            <p:cNvPr id="3" name="形状2"/>
            <p:cNvSpPr txBox="1"/>
            <p:nvPr/>
          </p:nvSpPr>
          <p:spPr>
            <a:xfrm>
              <a:off x="243570" y="0"/>
              <a:ext cx="2359092" cy="636832"/>
            </a:xfrm>
            <a:custGeom>
              <a:gdLst>
                <a:gd name="connsiteX0" fmla="*/ 106139 w 2359092"/>
                <a:gd name="connsiteY0" fmla="*/ 0 h 636832"/>
                <a:gd name="connsiteX1" fmla="*/ 2252954 w 2359092"/>
                <a:gd name="connsiteY1" fmla="*/ 0 h 636832"/>
                <a:gd name="connsiteX2" fmla="*/ 2311572 w 2359092"/>
                <a:gd name="connsiteY2" fmla="*/ 0 h 636832"/>
                <a:gd name="connsiteX3" fmla="*/ 2359092 w 2359092"/>
                <a:gd name="connsiteY3" fmla="*/ 530693 h 636832"/>
                <a:gd name="connsiteX4" fmla="*/ 2359092 w 2359092"/>
                <a:gd name="connsiteY4" fmla="*/ 589312 h 636832"/>
                <a:gd name="connsiteX5" fmla="*/ 106139 w 2359092"/>
                <a:gd name="connsiteY5" fmla="*/ 636832 h 636832"/>
                <a:gd name="connsiteX6" fmla="*/ 47520 w 2359092"/>
                <a:gd name="connsiteY6" fmla="*/ 636832 h 636832"/>
                <a:gd name="connsiteX7" fmla="*/ 0 w 2359092"/>
                <a:gd name="connsiteY7" fmla="*/ 106139 h 636832"/>
                <a:gd name="connsiteX8" fmla="*/ 0 w 2359092"/>
                <a:gd name="connsiteY8" fmla="*/ 47520 h 63683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9092" h="636832">
                  <a:moveTo>
                    <a:pt x="106139" y="0"/>
                  </a:moveTo>
                  <a:lnTo>
                    <a:pt x="2252954" y="0"/>
                  </a:lnTo>
                  <a:cubicBezTo>
                    <a:pt x="2311572" y="0"/>
                    <a:pt x="2359092" y="47520"/>
                    <a:pt x="2359092" y="106139"/>
                  </a:cubicBezTo>
                  <a:lnTo>
                    <a:pt x="2359092" y="530693"/>
                  </a:lnTo>
                  <a:cubicBezTo>
                    <a:pt x="2359092" y="589312"/>
                    <a:pt x="2311572" y="636832"/>
                    <a:pt x="2252954" y="636832"/>
                  </a:cubicBezTo>
                  <a:lnTo>
                    <a:pt x="106139" y="636832"/>
                  </a:lnTo>
                  <a:cubicBezTo>
                    <a:pt x="47520" y="636832"/>
                    <a:pt x="0" y="589312"/>
                    <a:pt x="0" y="530693"/>
                  </a:cubicBezTo>
                  <a:lnTo>
                    <a:pt x="0" y="106139"/>
                  </a:lnTo>
                  <a:cubicBezTo>
                    <a:pt x="0" y="47520"/>
                    <a:pt x="47520" y="0"/>
                    <a:pt x="106139" y="0"/>
                  </a:cubicBezTo>
                  <a:close/>
                </a:path>
              </a:pathLst>
            </a:custGeom>
            <a:solidFill>
              <a:srgbClr val="FFD7EF">
                <a:alpha val="100000"/>
              </a:srgbClr>
            </a:solidFill>
            <a:ln w="57150">
              <a:solidFill>
                <a:srgbClr val="458BE6">
                  <a:alpha val="100000"/>
                </a:srgbClr>
              </a:solidFill>
              <a:prstDash val="solid"/>
            </a:ln>
          </p:spPr>
          <p:txBody>
            <a:bodyPr anchor="b"/>
            <a:lstStyle/>
            <a:p>
              <a:pPr marL="0" algn="ctr"/>
              <a:r>
                <a:rPr lang="zh-CN" altLang="en-US" sz="3600" b="0" i="0">
                  <a:ln w="2381">
                    <a:solidFill>
                      <a:srgbClr val="FFC000">
                        <a:alpha val="100000"/>
                      </a:srgbClr>
                    </a:solidFill>
                  </a:ln>
                  <a:solidFill>
                    <a:srgbClr val="6B0F99">
                      <a:alpha val="100000"/>
                    </a:srgbClr>
                  </a:solidFill>
                  <a:effectLst/>
                  <a:latin typeface="方正粗黑宋简体"/>
                  <a:ea typeface="方正粗黑宋简体"/>
                </a:rPr>
                <a:t>性质归纳</a:t>
              </a:r>
              <a:endParaRPr lang="zh-CN" altLang="en-US" sz="36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6B0F99">
                    <a:alpha val="100000"/>
                  </a:srgbClr>
                </a:solidFill>
                <a:effectLst/>
                <a:latin typeface="方正粗黑宋简体"/>
                <a:ea typeface="方正粗黑宋简体"/>
              </a:endParaRPr>
            </a:p>
          </p:txBody>
        </p:sp>
        <p:pic>
          <p:nvPicPr>
            <p:cNvPr id="4" name="图片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246084" y="173688"/>
              <a:ext cx="270443" cy="262442"/>
            </a:xfrm>
            <a:prstGeom prst="rect">
              <a:avLst/>
            </a:prstGeom>
          </p:spPr>
        </p:pic>
        <p:pic>
          <p:nvPicPr>
            <p:cNvPr id="5" name="图片5"/>
            <p:cNvPicPr>
              <a:picLocks noChangeAspect="1"/>
            </p:cNvPicPr>
            <p:nvPr/>
          </p:nvPicPr>
          <p:blipFill>
            <a:blip r:embed="rId3"/>
            <a:srcRect t="10526" b="10526"/>
            <a:stretch>
              <a:fillRect/>
            </a:stretch>
          </p:blipFill>
          <p:spPr>
            <a:xfrm rot="10800000">
              <a:off x="0" y="228581"/>
              <a:ext cx="458295" cy="190500"/>
            </a:xfrm>
            <a:prstGeom prst="rect">
              <a:avLst/>
            </a:prstGeom>
          </p:spPr>
        </p:pic>
      </p:grpSp>
      <p:pic>
        <p:nvPicPr>
          <p:cNvPr id="6" name="图片1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9773" y="-1912"/>
            <a:ext cx="3500790" cy="3410398"/>
          </a:xfrm>
          <a:prstGeom prst="rect">
            <a:avLst/>
          </a:prstGeom>
        </p:spPr>
      </p:pic>
      <p:pic>
        <p:nvPicPr>
          <p:cNvPr id="7" name="公式1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9440" y="2434371"/>
            <a:ext cx="864460" cy="928202"/>
          </a:xfrm>
          <a:prstGeom prst="rect">
            <a:avLst/>
          </a:prstGeom>
        </p:spPr>
      </p:pic>
      <p:pic>
        <p:nvPicPr>
          <p:cNvPr id="8" name="图片2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7783" y="83089"/>
            <a:ext cx="3501028" cy="3335893"/>
          </a:xfrm>
          <a:prstGeom prst="rect">
            <a:avLst/>
          </a:prstGeom>
        </p:spPr>
      </p:pic>
      <p:sp>
        <p:nvSpPr>
          <p:cNvPr id="9" name="形状1" title=""/>
          <p:cNvSpPr txBox="1"/>
          <p:nvPr/>
        </p:nvSpPr>
        <p:spPr>
          <a:xfrm>
            <a:off x="681323" y="3431924"/>
            <a:ext cx="10822086" cy="2994860"/>
          </a:xfrm>
          <a:prstGeom prst="rect">
            <a:avLst/>
          </a:prstGeom>
          <a:solidFill>
            <a:srgbClr val="3E1851">
              <a:alpha val="100000"/>
            </a:srgbClr>
          </a:solidFill>
          <a:ln w="30163">
            <a:solidFill>
              <a:srgbClr val="6600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0000FF">
                    <a:alpha val="100000"/>
                  </a:srgbClr>
                </a:solidFill>
                <a:latin typeface="Calibri"/>
                <a:ea typeface="Calibri"/>
              </a:rPr>
              <a:t> </a:t>
            </a:r>
            <a:endParaRPr lang="zh-CN" altLang="en-US" sz="2400" b="1" i="0">
              <a:solidFill>
                <a:srgbClr val="0000FF">
                  <a:alpha val="100000"/>
                </a:srgbClr>
              </a:solidFill>
              <a:latin typeface="Calibri"/>
              <a:ea typeface="Calibri"/>
            </a:endParaRPr>
          </a:p>
        </p:txBody>
      </p:sp>
      <p:pic>
        <p:nvPicPr>
          <p:cNvPr id="10" name="图片3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3026" y="3031142"/>
            <a:ext cx="842439" cy="842439"/>
          </a:xfrm>
          <a:prstGeom prst="rect">
            <a:avLst/>
          </a:prstGeom>
        </p:spPr>
      </p:pic>
      <p:sp>
        <p:nvSpPr>
          <p:cNvPr id="11" name="文本1" title=""/>
          <p:cNvSpPr txBox="1"/>
          <p:nvPr/>
        </p:nvSpPr>
        <p:spPr>
          <a:xfrm>
            <a:off x="1042943" y="3709611"/>
            <a:ext cx="10476013" cy="241219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300"/>
              </a:lnSpc>
            </a:pPr>
            <a:r>
              <a:rPr lang="zh-CN" altLang="en-US" sz="3600" b="0" i="0">
                <a:solidFill>
                  <a:srgbClr val="E4E4E6">
                    <a:alpha val="100000"/>
                  </a:srgbClr>
                </a:solidFill>
                <a:latin typeface="方正粗黑宋简体"/>
                <a:ea typeface="方正粗黑宋简体"/>
              </a:rPr>
              <a:t>过双曲线</a:t>
            </a:r>
            <a:r>
              <a:rPr lang="zh-CN" altLang="en-US" sz="32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</a:t>
            </a:r>
            <a:r>
              <a:rPr lang="zh-CN" altLang="en-US" sz="3600" b="0" i="0">
                <a:solidFill>
                  <a:srgbClr val="E4E4E6">
                    <a:alpha val="100000"/>
                  </a:srgbClr>
                </a:solidFill>
                <a:latin typeface="方正粗黑宋简体"/>
                <a:ea typeface="方正粗黑宋简体"/>
              </a:rPr>
              <a:t>上任意一点向两坐标轴作垂线段，所围成的矩形面积都相等，</a:t>
            </a:r>
            <a:r>
              <a:rPr lang="zh-CN" altLang="en-US" sz="3400" b="0" i="0">
                <a:solidFill>
                  <a:srgbClr val="E4E4E6">
                    <a:alpha val="100000"/>
                  </a:srgbClr>
                </a:solidFill>
                <a:latin typeface="方正粗黑宋简体"/>
                <a:ea typeface="方正粗黑宋简体"/>
              </a:rPr>
              <a:t>S</a:t>
            </a:r>
            <a:r>
              <a:rPr lang="zh-CN" altLang="en-US" sz="3400" b="0" i="0" baseline="-25000">
                <a:solidFill>
                  <a:srgbClr val="E4E4E6">
                    <a:alpha val="100000"/>
                  </a:srgbClr>
                </a:solidFill>
                <a:latin typeface="方正粗黑宋简体"/>
                <a:ea typeface="方正粗黑宋简体"/>
              </a:rPr>
              <a:t>矩形</a:t>
            </a:r>
            <a:r>
              <a:rPr lang="zh-CN" altLang="en-US" sz="3400" b="1" i="0">
                <a:solidFill>
                  <a:srgbClr val="00E6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</a:t>
            </a:r>
            <a:r>
              <a:rPr lang="zh-CN" altLang="en-US" sz="3500" b="1" i="0">
                <a:solidFill>
                  <a:srgbClr val="00E6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∣</a:t>
            </a:r>
            <a:r>
              <a:rPr lang="zh-CN" altLang="en-US" sz="3600" b="1" i="0">
                <a:solidFill>
                  <a:srgbClr val="00E6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</a:t>
            </a:r>
            <a:r>
              <a:rPr lang="zh-CN" altLang="en-US" sz="3500" b="1" i="0">
                <a:solidFill>
                  <a:srgbClr val="00E6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∣</a:t>
            </a:r>
            <a:r>
              <a:rPr lang="zh-CN" altLang="en-US" sz="3600" b="0" i="0">
                <a:solidFill>
                  <a:srgbClr val="E4E4E6">
                    <a:alpha val="100000"/>
                  </a:srgbClr>
                </a:solidFill>
                <a:latin typeface="方正粗黑宋简体"/>
                <a:ea typeface="方正粗黑宋简体"/>
              </a:rPr>
              <a:t>；向一坐标轴作垂线段且与原点连线所得三角形面积都相</a:t>
            </a:r>
            <a:r>
              <a:rPr lang="zh-CN" altLang="en-US" sz="3400" b="1" i="0">
                <a:solidFill>
                  <a:srgbClr val="E4E4E6">
                    <a:alpha val="100000"/>
                  </a:srgbClr>
                </a:solidFill>
                <a:latin typeface="方正粗黑宋简体"/>
                <a:ea typeface="方正粗黑宋简体"/>
              </a:rPr>
              <a:t>等，</a:t>
            </a:r>
            <a:r>
              <a:rPr lang="zh-CN" altLang="en-US" sz="3400" b="0" i="0">
                <a:solidFill>
                  <a:srgbClr val="E4E4E6">
                    <a:alpha val="100000"/>
                  </a:srgbClr>
                </a:solidFill>
                <a:latin typeface="方正粗黑宋简体"/>
                <a:ea typeface="方正粗黑宋简体"/>
              </a:rPr>
              <a:t>S</a:t>
            </a:r>
            <a:r>
              <a:rPr lang="zh-CN" altLang="en-US" sz="3400" b="0" i="0" baseline="-25000">
                <a:solidFill>
                  <a:srgbClr val="E4E4E6">
                    <a:alpha val="100000"/>
                  </a:srgbClr>
                </a:solidFill>
                <a:latin typeface="方正粗黑宋简体"/>
                <a:ea typeface="方正粗黑宋简体"/>
              </a:rPr>
              <a:t>Rt△</a:t>
            </a:r>
            <a:r>
              <a:rPr lang="zh-CN" altLang="en-US" sz="3400" b="1" i="0">
                <a:solidFill>
                  <a:srgbClr val="00E6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</a:t>
            </a:r>
            <a:r>
              <a:rPr lang="zh-CN" altLang="en-US" sz="3400" b="1" i="0">
                <a:solidFill>
                  <a:srgbClr val="00E6FF">
                    <a:alpha val="100000"/>
                  </a:srgbClr>
                </a:solidFill>
                <a:latin typeface="方正粗黑宋简体"/>
                <a:ea typeface="方正粗黑宋简体"/>
              </a:rPr>
              <a:t>   </a:t>
            </a:r>
            <a:r>
              <a:rPr lang="zh-CN" altLang="en-US" sz="3500" b="1" i="0">
                <a:solidFill>
                  <a:srgbClr val="00E6FF">
                    <a:alpha val="100000"/>
                  </a:srgbClr>
                </a:solidFill>
                <a:latin typeface="方正粗黑宋简体"/>
                <a:ea typeface="方正粗黑宋简体"/>
              </a:rPr>
              <a:t>∣</a:t>
            </a:r>
            <a:r>
              <a:rPr lang="zh-CN" altLang="en-US" sz="3600" b="1" i="0">
                <a:solidFill>
                  <a:srgbClr val="00E6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</a:t>
            </a:r>
            <a:r>
              <a:rPr lang="zh-CN" altLang="en-US" sz="3500" b="1" i="0">
                <a:solidFill>
                  <a:srgbClr val="00E6FF">
                    <a:alpha val="100000"/>
                  </a:srgbClr>
                </a:solidFill>
                <a:latin typeface="方正粗黑宋简体"/>
                <a:ea typeface="方正粗黑宋简体"/>
              </a:rPr>
              <a:t>∣</a:t>
            </a:r>
            <a:r>
              <a:rPr lang="zh-CN" altLang="en-US" sz="3400" b="1" i="0">
                <a:solidFill>
                  <a:srgbClr val="00E6FF">
                    <a:alpha val="100000"/>
                  </a:srgbClr>
                </a:solidFill>
                <a:latin typeface="方正粗黑宋简体"/>
                <a:ea typeface="方正粗黑宋简体"/>
              </a:rPr>
              <a:t>.</a:t>
            </a:r>
            <a:endParaRPr lang="zh-CN" altLang="en-US" sz="3400" b="1" i="0">
              <a:solidFill>
                <a:srgbClr val="00E6FF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pic>
        <p:nvPicPr>
          <p:cNvPr id="12" name="公式2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3730" y="3362335"/>
            <a:ext cx="1055951" cy="1160621"/>
          </a:xfrm>
          <a:prstGeom prst="rect">
            <a:avLst/>
          </a:prstGeom>
        </p:spPr>
      </p:pic>
      <p:pic>
        <p:nvPicPr>
          <p:cNvPr id="13" name="公式3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63608" y="5413810"/>
            <a:ext cx="492452" cy="1027986"/>
          </a:xfrm>
          <a:prstGeom prst="rect">
            <a:avLst/>
          </a:prstGeom>
        </p:spPr>
      </p:pic>
      <p:sp>
        <p:nvSpPr>
          <p:cNvPr id="14" name="文本2" title=""/>
          <p:cNvSpPr txBox="1"/>
          <p:nvPr/>
        </p:nvSpPr>
        <p:spPr>
          <a:xfrm>
            <a:off x="409870" y="1432512"/>
            <a:ext cx="1868091" cy="12334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600" b="1" i="1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方正粗黑宋简体"/>
                <a:ea typeface="方正粗黑宋简体"/>
              </a:rPr>
              <a:t>k</a:t>
            </a:r>
            <a:r>
              <a:rPr lang="zh-CN" altLang="en-US" sz="3600" b="0" i="0">
                <a:solidFill>
                  <a:srgbClr val="000000">
                    <a:alpha val="100000"/>
                  </a:srgbClr>
                </a:solidFill>
                <a:latin typeface="方正粗黑宋简体"/>
                <a:ea typeface="方正粗黑宋简体"/>
              </a:rPr>
              <a:t>的几何意义：</a:t>
            </a:r>
            <a:endParaRPr lang="zh-CN" altLang="en-US" sz="3600" b="0" i="0">
              <a:solidFill>
                <a:srgbClr val="000000">
                  <a:alpha val="100000"/>
                </a:srgbClr>
              </a:solidFill>
              <a:latin typeface="方正粗黑宋简体"/>
              <a:ea typeface="方正粗黑宋简体"/>
            </a:endParaRPr>
          </a:p>
        </p:txBody>
      </p:sp>
      <p:sp>
        <p:nvSpPr>
          <p:cNvPr id="15" name="文本3" title=""/>
          <p:cNvSpPr txBox="1"/>
          <p:nvPr/>
        </p:nvSpPr>
        <p:spPr>
          <a:xfrm>
            <a:off x="9358674" y="766181"/>
            <a:ext cx="485966" cy="584803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7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3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endParaRPr lang="zh-CN" altLang="en-US" sz="3300" b="1" i="0" baseline="-2500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6" name="文本4" title=""/>
          <p:cNvSpPr txBox="1"/>
          <p:nvPr/>
        </p:nvSpPr>
        <p:spPr>
          <a:xfrm>
            <a:off x="9124950" y="1203509"/>
            <a:ext cx="502571" cy="59940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6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3600" b="1" i="0" baseline="-2500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转场短音.mp3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" y="0"/>
            <a:ext cx="12698" cy="12698"/>
          </a:xfrm>
          <a:prstGeom prst="rect">
            <a:avLst/>
          </a:prstGeom>
        </p:spPr>
      </p:pic>
      <p:sp>
        <p:nvSpPr>
          <p:cNvPr id="3" name="文本1" title=""/>
          <p:cNvSpPr txBox="1"/>
          <p:nvPr/>
        </p:nvSpPr>
        <p:spPr>
          <a:xfrm>
            <a:off x="283504" y="458837"/>
            <a:ext cx="12086792" cy="244233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000"/>
              </a:lnSpc>
            </a:pP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      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如图，已知点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在双曲线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上，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AC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⊥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x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轴于点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BD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⊥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y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轴于点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D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AC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与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BD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交于点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P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P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是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AC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的中点，若△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ABP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的面积为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6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，则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</a:t>
            </a:r>
            <a:r>
              <a:rPr lang="zh-CN" altLang="en-US" sz="3735" b="0" i="0" u="sng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lang="zh-CN" altLang="en-US" sz="3735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4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8860" y="2388998"/>
            <a:ext cx="4169319" cy="4169319"/>
          </a:xfrm>
          <a:prstGeom prst="rect">
            <a:avLst/>
          </a:prstGeom>
        </p:spPr>
      </p:pic>
      <p:sp>
        <p:nvSpPr>
          <p:cNvPr id="5" name="文本2" title=""/>
          <p:cNvSpPr txBox="1"/>
          <p:nvPr/>
        </p:nvSpPr>
        <p:spPr>
          <a:xfrm>
            <a:off x="9938123" y="1814183"/>
            <a:ext cx="1007409" cy="95026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3735" b="0" i="0">
                <a:solidFill>
                  <a:srgbClr val="FC2B08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24</a:t>
            </a:r>
            <a:endParaRPr lang="zh-CN" altLang="en-US" sz="3735" b="0" i="0">
              <a:solidFill>
                <a:srgbClr val="FC2B08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pSp>
        <p:nvGrpSpPr>
          <p:cNvPr id="6" name="组合1" title=""/>
          <p:cNvGrpSpPr/>
          <p:nvPr/>
        </p:nvGrpSpPr>
        <p:grpSpPr>
          <a:xfrm>
            <a:off x="283275" y="12780"/>
            <a:ext cx="1928823" cy="768348"/>
            <a:chExt cx="1446796" cy="576332"/>
          </a:xfrm>
        </p:grpSpPr>
        <p:sp>
          <p:nvSpPr>
            <p:cNvPr id="7" name="形状8"/>
            <p:cNvSpPr txBox="1"/>
            <p:nvPr/>
          </p:nvSpPr>
          <p:spPr>
            <a:xfrm>
              <a:off x="0" y="24499"/>
              <a:ext cx="1425575" cy="512762"/>
            </a:xfrm>
            <a:prstGeom prst="roundRect">
              <a:avLst/>
            </a:prstGeom>
            <a:solidFill>
              <a:srgbClr val="FFFFD9">
                <a:alpha val="100000"/>
              </a:srgbClr>
            </a:solidFill>
            <a:ln w="25400">
              <a:solidFill>
                <a:srgbClr val="0099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 sz="2400"/>
            </a:p>
          </p:txBody>
        </p:sp>
        <p:sp>
          <p:nvSpPr>
            <p:cNvPr id="8" name="文本5"/>
            <p:cNvSpPr txBox="1"/>
            <p:nvPr/>
          </p:nvSpPr>
          <p:spPr>
            <a:xfrm>
              <a:off x="21221" y="0"/>
              <a:ext cx="1425575" cy="57633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3000"/>
                </a:lnSpc>
              </a:pPr>
              <a:r>
                <a:rPr lang="zh-CN" altLang="en-US" sz="3735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练一练</a:t>
              </a:r>
              <a:endParaRPr lang="zh-CN" altLang="en-US" sz="3735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9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9337" y="303916"/>
            <a:ext cx="1101377" cy="1128467"/>
          </a:xfrm>
          <a:prstGeom prst="rect">
            <a:avLst/>
          </a:prstGeom>
        </p:spPr>
      </p:pic>
      <p:sp>
        <p:nvSpPr>
          <p:cNvPr id="10" name="形状1" title=""/>
          <p:cNvSpPr txBox="1"/>
          <p:nvPr/>
        </p:nvSpPr>
        <p:spPr>
          <a:xfrm flipH="1">
            <a:off x="8345740" y="4338208"/>
            <a:ext cx="943917" cy="38095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FF0000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 sz="2400"/>
          </a:p>
        </p:txBody>
      </p:sp>
      <p:sp>
        <p:nvSpPr>
          <p:cNvPr id="11" name="形状2" title=""/>
          <p:cNvSpPr txBox="1"/>
          <p:nvPr/>
        </p:nvSpPr>
        <p:spPr>
          <a:xfrm>
            <a:off x="10343626" y="5004875"/>
            <a:ext cx="38095" cy="666668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FF0000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 sz="2400"/>
          </a:p>
        </p:txBody>
      </p:sp>
      <p:sp>
        <p:nvSpPr>
          <p:cNvPr id="12" name="文本3" title=""/>
          <p:cNvSpPr txBox="1"/>
          <p:nvPr/>
        </p:nvSpPr>
        <p:spPr>
          <a:xfrm>
            <a:off x="7741717" y="3836197"/>
            <a:ext cx="651853" cy="105820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000"/>
              </a:lnSpc>
            </a:pPr>
            <a:r>
              <a:rPr lang="zh-CN" altLang="en-US" sz="3735" b="0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E</a:t>
            </a:r>
            <a:endParaRPr lang="zh-CN" altLang="en-US" sz="3735" b="0" i="1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3" name="文本4" title=""/>
          <p:cNvSpPr txBox="1"/>
          <p:nvPr/>
        </p:nvSpPr>
        <p:spPr>
          <a:xfrm>
            <a:off x="10112091" y="5535670"/>
            <a:ext cx="926986" cy="105820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000"/>
              </a:lnSpc>
            </a:pPr>
            <a:r>
              <a:rPr lang="zh-CN" altLang="en-US" sz="3735" b="0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F</a:t>
            </a:r>
            <a:endParaRPr lang="zh-CN" altLang="en-US" sz="3735" b="0" i="1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4" name="形状3" title=""/>
          <p:cNvSpPr txBox="1"/>
          <p:nvPr/>
        </p:nvSpPr>
        <p:spPr>
          <a:xfrm>
            <a:off x="8383835" y="4374187"/>
            <a:ext cx="863493" cy="1271960"/>
          </a:xfrm>
          <a:prstGeom prst="rect">
            <a:avLst/>
          </a:prstGeom>
          <a:solidFill>
            <a:srgbClr val="85E0E0">
              <a:alpha val="53725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 sz="2400"/>
          </a:p>
        </p:txBody>
      </p:sp>
      <p:sp>
        <p:nvSpPr>
          <p:cNvPr id="15" name="形状4" title=""/>
          <p:cNvSpPr txBox="1"/>
          <p:nvPr/>
        </p:nvSpPr>
        <p:spPr>
          <a:xfrm>
            <a:off x="8356321" y="5021807"/>
            <a:ext cx="1968257" cy="639154"/>
          </a:xfrm>
          <a:prstGeom prst="rect">
            <a:avLst/>
          </a:prstGeom>
          <a:solidFill>
            <a:srgbClr val="FF99FF">
              <a:alpha val="57647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 sz="2400"/>
          </a:p>
        </p:txBody>
      </p:sp>
      <p:grpSp>
        <p:nvGrpSpPr>
          <p:cNvPr id="16" name="组合2" title=""/>
          <p:cNvGrpSpPr/>
          <p:nvPr/>
        </p:nvGrpSpPr>
        <p:grpSpPr>
          <a:xfrm>
            <a:off x="790172" y="2173549"/>
            <a:ext cx="7216942" cy="4717043"/>
            <a:chExt cx="5413375" cy="3538219"/>
          </a:xfrm>
        </p:grpSpPr>
        <p:sp>
          <p:nvSpPr>
            <p:cNvPr id="17" name="文本6"/>
            <p:cNvSpPr txBox="1"/>
            <p:nvPr/>
          </p:nvSpPr>
          <p:spPr>
            <a:xfrm>
              <a:off x="0" y="0"/>
              <a:ext cx="5413375" cy="3538219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8000"/>
                </a:lnSpc>
              </a:pPr>
              <a:r>
                <a:rPr lang="zh-CN" altLang="en-US" sz="3735" b="0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S</a:t>
              </a:r>
              <a:r>
                <a:rPr lang="zh-CN" altLang="en-US" sz="4965" b="0" i="0" baseline="-25000">
                  <a:solidFill>
                    <a:srgbClr val="FF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△</a:t>
              </a:r>
              <a:r>
                <a:rPr lang="zh-CN" altLang="en-US" sz="4965" b="0" i="1" baseline="-2500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ABP</a:t>
              </a:r>
              <a:r>
                <a:rPr lang="zh-CN" altLang="en-US" sz="3735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=     </a:t>
              </a:r>
              <a:r>
                <a:rPr lang="zh-CN" altLang="en-US" sz="3735" b="0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S</a:t>
              </a:r>
              <a:r>
                <a:rPr lang="zh-CN" altLang="en-US" sz="4965" b="0" i="0" baseline="-25000">
                  <a:solidFill>
                    <a:srgbClr val="FF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四边形</a:t>
              </a:r>
              <a:r>
                <a:rPr lang="zh-CN" altLang="en-US" sz="4965" b="0" i="1" baseline="-2500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BFCP</a:t>
              </a:r>
              <a:r>
                <a:rPr lang="zh-CN" altLang="en-US" sz="3735" b="0" i="0">
                  <a:solidFill>
                    <a:srgbClr val="FF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，</a:t>
              </a:r>
              <a:endParaRPr lang="zh-CN" altLang="en-US" sz="3735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l">
                <a:lnSpc>
                  <a:spcPts val="8000"/>
                </a:lnSpc>
              </a:pPr>
              <a:r>
                <a:rPr lang="zh-CN" altLang="en-US" sz="3735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=      (</a:t>
              </a:r>
              <a:r>
                <a:rPr lang="zh-CN" altLang="en-US" sz="3735" b="0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S</a:t>
              </a:r>
              <a:r>
                <a:rPr lang="zh-CN" altLang="en-US" sz="4965" b="0" i="0" baseline="-25000">
                  <a:solidFill>
                    <a:srgbClr val="FF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四边形</a:t>
              </a:r>
              <a:r>
                <a:rPr lang="zh-CN" altLang="en-US" sz="4965" b="0" i="1" baseline="-2500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BDOF</a:t>
              </a:r>
              <a:r>
                <a:rPr lang="zh-CN" altLang="en-US" sz="3735" b="0" i="0">
                  <a:solidFill>
                    <a:srgbClr val="FF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－</a:t>
              </a:r>
              <a:r>
                <a:rPr lang="zh-CN" altLang="en-US" sz="3735" b="0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S</a:t>
              </a:r>
              <a:r>
                <a:rPr lang="zh-CN" altLang="en-US" sz="4965" b="0" i="0" baseline="-25000">
                  <a:solidFill>
                    <a:srgbClr val="FF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四边形</a:t>
              </a:r>
              <a:r>
                <a:rPr lang="zh-CN" altLang="en-US" sz="4965" b="0" i="1" baseline="-2500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OCPD</a:t>
              </a:r>
              <a:r>
                <a:rPr lang="zh-CN" altLang="en-US" sz="3735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)</a:t>
              </a:r>
              <a:endParaRPr lang="zh-CN" altLang="en-US" sz="3735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  <a:p>
              <a:pPr marL="0" algn="l">
                <a:lnSpc>
                  <a:spcPts val="6000"/>
                </a:lnSpc>
              </a:pPr>
              <a:r>
                <a:rPr lang="zh-CN" altLang="en-US" sz="3735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=      (</a:t>
              </a:r>
              <a:r>
                <a:rPr lang="zh-CN" altLang="en-US" sz="3735" b="0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k</a:t>
              </a:r>
              <a:r>
                <a:rPr lang="zh-CN" altLang="en-US" sz="3735" b="0" i="0">
                  <a:solidFill>
                    <a:srgbClr val="FF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－</a:t>
              </a:r>
              <a:r>
                <a:rPr lang="zh-CN" altLang="en-US" sz="3735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    </a:t>
              </a:r>
              <a:r>
                <a:rPr lang="zh-CN" altLang="en-US" sz="3735" b="0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k</a:t>
              </a:r>
              <a:r>
                <a:rPr lang="zh-CN" altLang="en-US" sz="3735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)=     </a:t>
              </a:r>
              <a:r>
                <a:rPr lang="zh-CN" altLang="en-US" sz="3735" b="0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k </a:t>
              </a:r>
              <a:r>
                <a:rPr lang="zh-CN" altLang="en-US" sz="3735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= 6.</a:t>
              </a:r>
              <a:endParaRPr lang="zh-CN" altLang="en-US" sz="3735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  <a:p>
              <a:pPr marL="0" algn="l">
                <a:lnSpc>
                  <a:spcPts val="6000"/>
                </a:lnSpc>
              </a:pPr>
              <a:r>
                <a:rPr lang="zh-CN" altLang="en-US" sz="3735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∴</a:t>
              </a:r>
              <a:r>
                <a:rPr lang="zh-CN" altLang="en-US" sz="3735" b="0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k </a:t>
              </a:r>
              <a:r>
                <a:rPr lang="zh-CN" altLang="en-US" sz="3735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= 24.</a:t>
              </a:r>
              <a:endParaRPr lang="zh-CN" altLang="en-US" sz="3735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pic>
          <p:nvPicPr>
            <p:cNvPr id="18" name="图片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30144" y="187313"/>
              <a:ext cx="347387" cy="918763"/>
            </a:xfrm>
            <a:prstGeom prst="rect">
              <a:avLst/>
            </a:prstGeom>
          </p:spPr>
        </p:pic>
        <p:pic>
          <p:nvPicPr>
            <p:cNvPr id="19" name="图片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9141" y="890830"/>
              <a:ext cx="347387" cy="918763"/>
            </a:xfrm>
            <a:prstGeom prst="rect">
              <a:avLst/>
            </a:prstGeom>
          </p:spPr>
        </p:pic>
        <p:pic>
          <p:nvPicPr>
            <p:cNvPr id="20" name="图片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1046" y="1661017"/>
              <a:ext cx="347387" cy="918763"/>
            </a:xfrm>
            <a:prstGeom prst="rect">
              <a:avLst/>
            </a:prstGeom>
          </p:spPr>
        </p:pic>
        <p:pic>
          <p:nvPicPr>
            <p:cNvPr id="21" name="图片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12753" y="1671176"/>
              <a:ext cx="347387" cy="918763"/>
            </a:xfrm>
            <a:prstGeom prst="rect">
              <a:avLst/>
            </a:prstGeom>
          </p:spPr>
        </p:pic>
        <p:pic>
          <p:nvPicPr>
            <p:cNvPr id="22" name="图片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42506" y="1668001"/>
              <a:ext cx="347387" cy="918763"/>
            </a:xfrm>
            <a:prstGeom prst="rect">
              <a:avLst/>
            </a:prstGeom>
          </p:spPr>
        </p:pic>
      </p:grpSp>
      <p:sp>
        <p:nvSpPr>
          <p:cNvPr id="23" name="形状5" title=""/>
          <p:cNvSpPr txBox="1"/>
          <p:nvPr/>
        </p:nvSpPr>
        <p:spPr>
          <a:xfrm>
            <a:off x="9281191" y="4338208"/>
            <a:ext cx="1062436" cy="660318"/>
          </a:xfrm>
          <a:prstGeom prst="rtTriangle">
            <a:avLst/>
          </a:prstGeom>
          <a:solidFill>
            <a:srgbClr val="FFFFF7">
              <a:alpha val="100000"/>
            </a:srgbClr>
          </a:solidFill>
          <a:ln w="9525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 sz="2400"/>
          </a:p>
        </p:txBody>
      </p:sp>
      <p:sp>
        <p:nvSpPr>
          <p:cNvPr id="24" name="形状6" title=""/>
          <p:cNvSpPr txBox="1"/>
          <p:nvPr/>
        </p:nvSpPr>
        <p:spPr>
          <a:xfrm>
            <a:off x="9281191" y="5021807"/>
            <a:ext cx="1081482" cy="630689"/>
          </a:xfrm>
          <a:prstGeom prst="rect">
            <a:avLst/>
          </a:prstGeom>
          <a:solidFill>
            <a:srgbClr val="00B0F0">
              <a:alpha val="30980"/>
            </a:srgbClr>
          </a:solidFill>
          <a:ln w="9525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endParaRPr sz="2400"/>
          </a:p>
        </p:txBody>
      </p:sp>
      <p:sp>
        <p:nvSpPr>
          <p:cNvPr id="25" name="形状7" title=""/>
          <p:cNvSpPr txBox="1"/>
          <p:nvPr/>
        </p:nvSpPr>
        <p:spPr>
          <a:xfrm>
            <a:off x="8392301" y="5040855"/>
            <a:ext cx="863493" cy="624339"/>
          </a:xfrm>
          <a:prstGeom prst="rect">
            <a:avLst/>
          </a:prstGeom>
          <a:solidFill>
            <a:srgbClr val="FFFFC5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32" dur="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42" dur="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52" dur="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1" grpId="0" animBg="1"/>
      <p:bldP spid="13" grpId="0" animBg="1"/>
      <p:bldP spid="25" grpId="0" animBg="1"/>
      <p:bldP spid="25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23" grpId="0" animBg="1"/>
      <p:bldP spid="24" grpId="0" animBg="1"/>
      <p:bldP spid="15" grpId="2" animBg="1"/>
      <p:bldP spid="25" grpId="2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374933" y="319154"/>
            <a:ext cx="11972929" cy="209862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5000"/>
              </a:lnSpc>
            </a:pPr>
            <a:r>
              <a:rPr lang="zh-CN" altLang="en-US" sz="3735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1.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已知反比例函数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     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的图象在第一、三象限内，</a:t>
            </a:r>
            <a:endParaRPr lang="zh-CN" altLang="en-US" sz="3735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>
              <a:lnSpc>
                <a:spcPts val="5000"/>
              </a:lnSpc>
            </a:pP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则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的取值范围是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________.</a:t>
            </a:r>
            <a:endParaRPr lang="zh-CN" altLang="en-US" sz="3735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365621" y="2208681"/>
            <a:ext cx="11591129" cy="482540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300"/>
              </a:lnSpc>
            </a:pPr>
            <a:r>
              <a:rPr lang="zh-CN" altLang="en-US" sz="3735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2.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下列关于反比例函数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   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的图象的三个结论：</a:t>
            </a:r>
            <a:endParaRPr lang="zh-CN" altLang="en-US" sz="3735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>
              <a:lnSpc>
                <a:spcPts val="4300"/>
              </a:lnSpc>
            </a:pP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(1)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经过点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(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-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12)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和点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(10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，-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1.2)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；</a:t>
            </a:r>
            <a:endParaRPr lang="zh-CN" altLang="en-US" sz="3735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>
              <a:lnSpc>
                <a:spcPts val="4300"/>
              </a:lnSpc>
            </a:pP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(2)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在每一个象限内，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y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随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x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的增大而减小；</a:t>
            </a:r>
            <a:endParaRPr lang="zh-CN" altLang="en-US" sz="3735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>
              <a:lnSpc>
                <a:spcPts val="4300"/>
              </a:lnSpc>
            </a:pP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(3)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双曲线位于第二、四象限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lang="zh-CN" altLang="en-US" sz="3735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>
              <a:lnSpc>
                <a:spcPts val="4300"/>
              </a:lnSpc>
            </a:pP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其中正确的是</a:t>
            </a:r>
            <a:r>
              <a:rPr lang="zh-CN" altLang="en-US" sz="3735" b="0" i="0" u="sng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   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(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填序号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).</a:t>
            </a:r>
            <a:endParaRPr lang="zh-CN" altLang="en-US" sz="3735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" name="文本3" title=""/>
          <p:cNvSpPr txBox="1"/>
          <p:nvPr/>
        </p:nvSpPr>
        <p:spPr>
          <a:xfrm>
            <a:off x="3950600" y="5697963"/>
            <a:ext cx="1720214" cy="949843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3300"/>
              </a:lnSpc>
            </a:pPr>
            <a:r>
              <a:rPr lang="zh-CN" altLang="en-US" sz="3735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(1) (3)</a:t>
            </a:r>
            <a:endParaRPr lang="zh-CN" altLang="en-US" sz="3735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5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1818" y="306633"/>
            <a:ext cx="1930162" cy="1225398"/>
          </a:xfrm>
          <a:prstGeom prst="rect">
            <a:avLst/>
          </a:prstGeom>
        </p:spPr>
      </p:pic>
      <p:sp>
        <p:nvSpPr>
          <p:cNvPr id="6" name="文本4" title=""/>
          <p:cNvSpPr txBox="1"/>
          <p:nvPr/>
        </p:nvSpPr>
        <p:spPr>
          <a:xfrm>
            <a:off x="5071660" y="1393441"/>
            <a:ext cx="2226458" cy="94984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3735" b="0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 </a:t>
            </a:r>
            <a:r>
              <a:rPr lang="zh-CN" altLang="en-US" sz="3735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＞</a:t>
            </a:r>
            <a:r>
              <a:rPr lang="zh-CN" altLang="en-US" sz="3735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2</a:t>
            </a:r>
            <a:endParaRPr lang="zh-CN" altLang="en-US" sz="3735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7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761" y="2169492"/>
            <a:ext cx="1659262" cy="122328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862553" y="2791539"/>
            <a:ext cx="5788369" cy="267301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6700"/>
              </a:lnSpc>
            </a:pP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A. 4                  B. 2</a:t>
            </a:r>
            <a:endParaRPr lang="zh-CN" altLang="en-US" sz="3735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>
              <a:lnSpc>
                <a:spcPts val="6700"/>
              </a:lnSpc>
            </a:pP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C.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－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              D.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不确定</a:t>
            </a:r>
            <a:endParaRPr lang="zh-CN" altLang="en-US" sz="3735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371547" y="312381"/>
            <a:ext cx="11772293" cy="2747026"/>
            <a:chExt cx="8830310" cy="2060524"/>
          </a:xfrm>
        </p:grpSpPr>
        <p:sp>
          <p:nvSpPr>
            <p:cNvPr id="4" name="文本9"/>
            <p:cNvSpPr txBox="1"/>
            <p:nvPr/>
          </p:nvSpPr>
          <p:spPr>
            <a:xfrm>
              <a:off x="0" y="187246"/>
              <a:ext cx="8830310" cy="187327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3735" b="1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3. 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如图所示，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</a:t>
              </a:r>
              <a:r>
                <a:rPr lang="zh-CN" altLang="en-US" sz="3735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P 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是反比例函数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           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的图象上一点，</a:t>
              </a:r>
              <a:endPara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l">
                <a:lnSpc>
                  <a:spcPts val="5700"/>
                </a:lnSpc>
              </a:pP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   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过点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</a:t>
              </a:r>
              <a:r>
                <a:rPr lang="zh-CN" altLang="en-US" sz="3735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P 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作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</a:t>
              </a:r>
              <a:r>
                <a:rPr lang="zh-CN" altLang="en-US" sz="3735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PB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⊥</a:t>
              </a:r>
              <a:r>
                <a:rPr lang="zh-CN" altLang="en-US" sz="3735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x 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轴于点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</a:t>
              </a:r>
              <a:r>
                <a:rPr lang="zh-CN" altLang="en-US" sz="3735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B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，点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</a:t>
              </a:r>
              <a:r>
                <a:rPr lang="zh-CN" altLang="en-US" sz="3735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A 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在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</a:t>
              </a:r>
              <a:r>
                <a:rPr lang="zh-CN" altLang="en-US" sz="3735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y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轴上，</a:t>
              </a:r>
              <a:endPara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l">
                <a:lnSpc>
                  <a:spcPts val="4000"/>
                </a:lnSpc>
              </a:pP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   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△</a:t>
              </a:r>
              <a:r>
                <a:rPr lang="zh-CN" altLang="en-US" sz="3735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ABP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的面积为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2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，则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</a:t>
              </a:r>
              <a:r>
                <a:rPr lang="zh-CN" altLang="en-US" sz="3735" b="0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k 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的值为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                (       )</a:t>
              </a:r>
              <a:endPara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pic>
          <p:nvPicPr>
            <p:cNvPr id="5" name="图片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10407" y="0"/>
              <a:ext cx="899094" cy="920441"/>
            </a:xfrm>
            <a:prstGeom prst="rect">
              <a:avLst/>
            </a:prstGeom>
          </p:spPr>
        </p:pic>
      </p:grpSp>
      <p:sp>
        <p:nvSpPr>
          <p:cNvPr id="6" name="文本2" title=""/>
          <p:cNvSpPr txBox="1"/>
          <p:nvPr/>
        </p:nvSpPr>
        <p:spPr>
          <a:xfrm>
            <a:off x="7675262" y="5260961"/>
            <a:ext cx="749208" cy="82532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O</a:t>
            </a:r>
            <a:endParaRPr lang="zh-CN" altLang="en-US" sz="3735" b="0" i="1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7" name="文本3" title=""/>
          <p:cNvSpPr txBox="1"/>
          <p:nvPr/>
        </p:nvSpPr>
        <p:spPr>
          <a:xfrm>
            <a:off x="9069973" y="5241913"/>
            <a:ext cx="1041271" cy="94815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</a:t>
            </a:r>
            <a:endParaRPr lang="zh-CN" altLang="en-US" sz="3735" b="0" i="1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8" name="文本4" title=""/>
          <p:cNvSpPr txBox="1"/>
          <p:nvPr/>
        </p:nvSpPr>
        <p:spPr>
          <a:xfrm>
            <a:off x="7753569" y="4259901"/>
            <a:ext cx="857145" cy="82532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endParaRPr lang="zh-CN" altLang="en-US" sz="3735" b="0" i="1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9" name="形状1" title=""/>
          <p:cNvSpPr txBox="1"/>
          <p:nvPr/>
        </p:nvSpPr>
        <p:spPr>
          <a:xfrm>
            <a:off x="9354418" y="4340748"/>
            <a:ext cx="38095" cy="998943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 sz="2400"/>
          </a:p>
        </p:txBody>
      </p:sp>
      <p:sp>
        <p:nvSpPr>
          <p:cNvPr id="10" name="形状2" title=""/>
          <p:cNvSpPr txBox="1"/>
          <p:nvPr/>
        </p:nvSpPr>
        <p:spPr>
          <a:xfrm>
            <a:off x="6770287" y="5339691"/>
            <a:ext cx="4637044" cy="38095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triangle" w="med" len="med"/>
          </a:ln>
        </p:spPr>
        <p:txBody>
          <a:bodyPr anchor="ctr"/>
          <a:lstStyle/>
          <a:p>
            <a:pPr marL="0" algn="ctr"/>
            <a:endParaRPr sz="2400"/>
          </a:p>
        </p:txBody>
      </p:sp>
      <p:sp>
        <p:nvSpPr>
          <p:cNvPr id="11" name="形状3" title=""/>
          <p:cNvSpPr txBox="1"/>
          <p:nvPr/>
        </p:nvSpPr>
        <p:spPr>
          <a:xfrm rot="10800000">
            <a:off x="8689866" y="3155561"/>
            <a:ext cx="2372491" cy="1737568"/>
          </a:xfrm>
          <a:custGeom>
            <a:rect l="l" t="t" r="r" b="b"/>
            <a:pathLst>
              <a:path w="21600" h="2160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 sz="2400"/>
          </a:p>
        </p:txBody>
      </p:sp>
      <p:sp>
        <p:nvSpPr>
          <p:cNvPr id="12" name="形状4" title=""/>
          <p:cNvSpPr txBox="1"/>
          <p:nvPr/>
        </p:nvSpPr>
        <p:spPr>
          <a:xfrm flipH="1">
            <a:off x="8287749" y="4340748"/>
            <a:ext cx="1066668" cy="287831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 sz="2400"/>
          </a:p>
        </p:txBody>
      </p:sp>
      <p:sp>
        <p:nvSpPr>
          <p:cNvPr id="13" name="形状5" title=""/>
          <p:cNvSpPr txBox="1"/>
          <p:nvPr/>
        </p:nvSpPr>
        <p:spPr>
          <a:xfrm>
            <a:off x="8287749" y="4628579"/>
            <a:ext cx="1066668" cy="711112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 sz="2400"/>
          </a:p>
        </p:txBody>
      </p:sp>
      <p:sp>
        <p:nvSpPr>
          <p:cNvPr id="14" name="文本5" title=""/>
          <p:cNvSpPr txBox="1"/>
          <p:nvPr/>
        </p:nvSpPr>
        <p:spPr>
          <a:xfrm>
            <a:off x="9347223" y="3586884"/>
            <a:ext cx="903704" cy="95026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P</a:t>
            </a:r>
            <a:endParaRPr lang="zh-CN" altLang="en-US" sz="3735" b="0" i="1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5" name="文本6" title=""/>
          <p:cNvSpPr txBox="1"/>
          <p:nvPr/>
        </p:nvSpPr>
        <p:spPr>
          <a:xfrm>
            <a:off x="10986590" y="5242759"/>
            <a:ext cx="811007" cy="94984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x</a:t>
            </a:r>
            <a:endParaRPr lang="zh-CN" altLang="en-US" sz="3735" b="0" i="1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6" name="文本7" title=""/>
          <p:cNvSpPr txBox="1"/>
          <p:nvPr/>
        </p:nvSpPr>
        <p:spPr>
          <a:xfrm>
            <a:off x="7768384" y="2484237"/>
            <a:ext cx="601059" cy="95026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y</a:t>
            </a:r>
            <a:endParaRPr lang="zh-CN" altLang="en-US" sz="3735" b="0" i="1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7" name="形状6" title=""/>
          <p:cNvSpPr txBox="1"/>
          <p:nvPr/>
        </p:nvSpPr>
        <p:spPr>
          <a:xfrm flipH="1">
            <a:off x="8303834" y="4325933"/>
            <a:ext cx="1066668" cy="1017992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FF0000">
                <a:alpha val="100000"/>
              </a:srgbClr>
            </a:solidFill>
            <a:prstDash val="sysDash"/>
          </a:ln>
        </p:spPr>
        <p:txBody>
          <a:bodyPr anchor="ctr"/>
          <a:lstStyle/>
          <a:p>
            <a:pPr marL="0" algn="ctr"/>
            <a:endParaRPr sz="2400"/>
          </a:p>
        </p:txBody>
      </p:sp>
      <p:sp>
        <p:nvSpPr>
          <p:cNvPr id="18" name="形状7" title=""/>
          <p:cNvSpPr txBox="1"/>
          <p:nvPr/>
        </p:nvSpPr>
        <p:spPr>
          <a:xfrm rot="10800000" flipH="1">
            <a:off x="8277168" y="2761910"/>
            <a:ext cx="38095" cy="3610588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lstStyle/>
          <a:p>
            <a:pPr marL="0" algn="ctr"/>
            <a:endParaRPr sz="2400"/>
          </a:p>
        </p:txBody>
      </p:sp>
      <p:sp>
        <p:nvSpPr>
          <p:cNvPr id="19" name="文本8" title=""/>
          <p:cNvSpPr txBox="1"/>
          <p:nvPr/>
        </p:nvSpPr>
        <p:spPr>
          <a:xfrm>
            <a:off x="9834418" y="2096088"/>
            <a:ext cx="1055663" cy="105904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000"/>
              </a:lnSpc>
            </a:pPr>
            <a:r>
              <a:rPr lang="zh-CN" altLang="en-US" sz="3735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endParaRPr lang="zh-CN" altLang="en-US" sz="3735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465093" y="290124"/>
            <a:ext cx="11375678" cy="198264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6200"/>
              </a:lnSpc>
            </a:pPr>
            <a:r>
              <a:rPr lang="zh-CN" altLang="en-US" sz="3735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4.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已知反比例函数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y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 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mx</a:t>
            </a:r>
            <a:r>
              <a:rPr lang="zh-CN" altLang="en-US" sz="4965" b="0" i="1" baseline="30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</a:t>
            </a:r>
            <a:r>
              <a:rPr lang="zh-CN" altLang="en-US" sz="4965" b="0" i="0" baseline="30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²</a:t>
            </a:r>
            <a:r>
              <a:rPr lang="zh-CN" altLang="en-US" sz="4965" b="0" i="0" baseline="3000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－</a:t>
            </a:r>
            <a:r>
              <a:rPr lang="zh-CN" altLang="en-US" sz="4965" b="0" i="0" baseline="30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5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，它的两个分支分别在</a:t>
            </a:r>
            <a:endParaRPr lang="zh-CN" altLang="en-US" sz="3735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>
              <a:lnSpc>
                <a:spcPts val="4700"/>
              </a:lnSpc>
            </a:pP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第一、第三象限，求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735" b="0" i="1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 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的值</a:t>
            </a: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lang="zh-CN" altLang="en-US" sz="3735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462975" y="1866847"/>
            <a:ext cx="11377795" cy="198264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6200"/>
              </a:lnSpc>
            </a:pPr>
            <a:r>
              <a:rPr lang="zh-CN" altLang="en-US" sz="3735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解：因为反比例函数</a:t>
            </a:r>
            <a:r>
              <a:rPr lang="zh-CN" altLang="en-US" sz="3735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735" b="0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y </a:t>
            </a:r>
            <a:r>
              <a:rPr lang="zh-CN" altLang="en-US" sz="3735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 </a:t>
            </a:r>
            <a:r>
              <a:rPr lang="zh-CN" altLang="en-US" sz="3735" b="0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mx</a:t>
            </a:r>
            <a:r>
              <a:rPr lang="zh-CN" altLang="en-US" sz="4965" b="0" i="1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</a:t>
            </a:r>
            <a:r>
              <a:rPr lang="zh-CN" altLang="en-US" sz="4965" b="0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²</a:t>
            </a:r>
            <a:r>
              <a:rPr lang="zh-CN" altLang="en-US" sz="4965" b="0" i="0" baseline="3000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－</a:t>
            </a:r>
            <a:r>
              <a:rPr lang="zh-CN" altLang="en-US" sz="4965" b="0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5 </a:t>
            </a:r>
            <a:r>
              <a:rPr lang="zh-CN" altLang="en-US" sz="3735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的两个分支分别在第</a:t>
            </a:r>
            <a:endParaRPr lang="zh-CN" altLang="en-US" sz="3735" b="0" i="0">
              <a:solidFill>
                <a:srgbClr val="FF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>
              <a:lnSpc>
                <a:spcPts val="4700"/>
              </a:lnSpc>
            </a:pPr>
            <a:r>
              <a:rPr lang="zh-CN" altLang="en-US" sz="3735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</a:t>
            </a:r>
            <a:r>
              <a:rPr lang="zh-CN" altLang="en-US" sz="3735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一、第三象限，</a:t>
            </a:r>
            <a:endParaRPr lang="zh-CN" altLang="en-US" sz="3735" b="0" i="0">
              <a:solidFill>
                <a:srgbClr val="FF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文本3" title=""/>
          <p:cNvSpPr txBox="1"/>
          <p:nvPr/>
        </p:nvSpPr>
        <p:spPr>
          <a:xfrm>
            <a:off x="1451760" y="3986461"/>
            <a:ext cx="2104554" cy="105904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000"/>
              </a:lnSpc>
            </a:pPr>
            <a:r>
              <a:rPr lang="zh-CN" altLang="en-US" sz="3735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所以有</a:t>
            </a:r>
            <a:endParaRPr lang="zh-CN" altLang="en-US" sz="3735" b="0" i="0">
              <a:solidFill>
                <a:srgbClr val="FF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5" name="组合1" title=""/>
          <p:cNvGrpSpPr/>
          <p:nvPr/>
        </p:nvGrpSpPr>
        <p:grpSpPr>
          <a:xfrm>
            <a:off x="3170705" y="3552352"/>
            <a:ext cx="3691275" cy="1812490"/>
            <a:chExt cx="2768798" cy="1359535"/>
          </a:xfrm>
        </p:grpSpPr>
        <p:sp>
          <p:nvSpPr>
            <p:cNvPr id="6" name="文本5"/>
            <p:cNvSpPr txBox="1"/>
            <p:nvPr/>
          </p:nvSpPr>
          <p:spPr>
            <a:xfrm>
              <a:off x="140910" y="0"/>
              <a:ext cx="2627888" cy="79438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000"/>
                </a:lnSpc>
              </a:pPr>
              <a:r>
                <a:rPr lang="zh-CN" altLang="en-US" sz="3735" b="0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m</a:t>
              </a:r>
              <a:r>
                <a:rPr lang="zh-CN" altLang="en-US" sz="4965" b="0" i="0" baseline="3000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</a:t>
              </a:r>
              <a:r>
                <a:rPr lang="zh-CN" altLang="en-US" sz="3735" b="0" i="0">
                  <a:solidFill>
                    <a:srgbClr val="FF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－</a:t>
              </a:r>
              <a:r>
                <a:rPr lang="zh-CN" altLang="en-US" sz="3735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5 = </a:t>
              </a:r>
              <a:r>
                <a:rPr lang="zh-CN" altLang="en-US" sz="3735" b="0" i="0">
                  <a:solidFill>
                    <a:srgbClr val="FF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－</a:t>
              </a:r>
              <a:r>
                <a:rPr lang="zh-CN" altLang="en-US" sz="3735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</a:t>
              </a:r>
              <a:r>
                <a:rPr lang="zh-CN" altLang="en-US" sz="3735" b="0" i="0">
                  <a:solidFill>
                    <a:srgbClr val="FF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，</a:t>
              </a:r>
              <a:endParaRPr lang="zh-CN" altLang="en-US" sz="3735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7" name="文本6"/>
            <p:cNvSpPr txBox="1"/>
            <p:nvPr/>
          </p:nvSpPr>
          <p:spPr>
            <a:xfrm>
              <a:off x="131389" y="565150"/>
              <a:ext cx="2340352" cy="79438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000"/>
                </a:lnSpc>
              </a:pPr>
              <a:r>
                <a:rPr lang="zh-CN" altLang="en-US" sz="3735" b="0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m</a:t>
              </a:r>
              <a:r>
                <a:rPr lang="zh-CN" altLang="en-US" sz="3735" b="0" i="0">
                  <a:solidFill>
                    <a:srgbClr val="FF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＞</a:t>
              </a:r>
              <a:r>
                <a:rPr lang="zh-CN" altLang="en-US" sz="3735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</a:t>
              </a:r>
              <a:r>
                <a:rPr lang="zh-CN" altLang="en-US" sz="3735" b="0" i="0">
                  <a:solidFill>
                    <a:srgbClr val="FF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，</a:t>
              </a:r>
              <a:endParaRPr lang="zh-CN" altLang="en-US" sz="3735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8" name="形状1"/>
            <p:cNvSpPr txBox="1"/>
            <p:nvPr/>
          </p:nvSpPr>
          <p:spPr>
            <a:xfrm>
              <a:off x="0" y="387985"/>
              <a:ext cx="144085" cy="647700"/>
            </a:xfrm>
            <a:prstGeom prst="leftBrac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 sz="2400"/>
            </a:p>
          </p:txBody>
        </p:sp>
      </p:grpSp>
      <p:sp>
        <p:nvSpPr>
          <p:cNvPr id="9" name="文本4" title=""/>
          <p:cNvSpPr txBox="1"/>
          <p:nvPr/>
        </p:nvSpPr>
        <p:spPr>
          <a:xfrm>
            <a:off x="1487316" y="5084630"/>
            <a:ext cx="3121699" cy="105904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000"/>
              </a:lnSpc>
            </a:pPr>
            <a:r>
              <a:rPr lang="zh-CN" altLang="en-US" sz="3735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解得</a:t>
            </a:r>
            <a:r>
              <a:rPr lang="zh-CN" altLang="en-US" sz="3735" b="0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m </a:t>
            </a:r>
            <a:r>
              <a:rPr lang="zh-CN" altLang="en-US" sz="3735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 2.</a:t>
            </a:r>
            <a:endParaRPr lang="zh-CN" altLang="en-US" sz="3735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54086" y="577779"/>
            <a:ext cx="1862437" cy="78307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400"/>
              </a:lnSpc>
            </a:pPr>
            <a:r>
              <a:rPr lang="zh-CN" altLang="en-US" sz="2665" b="1" i="0">
                <a:solidFill>
                  <a:srgbClr val="228B8B">
                    <a:alpha val="100000"/>
                  </a:srgbClr>
                </a:solidFill>
                <a:latin typeface="方正姚体"/>
                <a:ea typeface="方正姚体"/>
              </a:rPr>
              <a:t>课堂小结</a:t>
            </a:r>
            <a:endParaRPr lang="zh-CN" altLang="en-US" sz="2665" b="1" i="0">
              <a:solidFill>
                <a:srgbClr val="228B8B">
                  <a:alpha val="100000"/>
                </a:srgbClr>
              </a:solidFill>
              <a:latin typeface="方正姚体"/>
              <a:ea typeface="方正姚体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244986" y="2946111"/>
            <a:ext cx="2982862" cy="1478259"/>
            <a:chExt cx="2237423" cy="1108831"/>
          </a:xfrm>
        </p:grpSpPr>
        <p:sp>
          <p:nvSpPr>
            <p:cNvPr id="4" name="形状3"/>
            <p:cNvSpPr txBox="1"/>
            <p:nvPr/>
          </p:nvSpPr>
          <p:spPr>
            <a:xfrm>
              <a:off x="3810" y="51062"/>
              <a:ext cx="2233613" cy="1044575"/>
            </a:xfrm>
            <a:prstGeom prst="rect">
              <a:avLst/>
            </a:prstGeom>
            <a:solidFill>
              <a:srgbClr val="FFFFB8">
                <a:alpha val="10000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 sz="2400"/>
            </a:p>
          </p:txBody>
        </p:sp>
        <p:sp>
          <p:nvSpPr>
            <p:cNvPr id="5" name="文本3"/>
            <p:cNvSpPr txBox="1"/>
            <p:nvPr/>
          </p:nvSpPr>
          <p:spPr>
            <a:xfrm>
              <a:off x="0" y="0"/>
              <a:ext cx="2233613" cy="1108831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ctr">
                <a:lnSpc>
                  <a:spcPts val="3600"/>
                </a:lnSpc>
              </a:pPr>
              <a:r>
                <a:rPr lang="zh-CN" altLang="en-US" sz="40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反比例函数</a:t>
              </a:r>
              <a:endParaRPr lang="zh-CN" altLang="en-US" sz="4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ctr">
                <a:lnSpc>
                  <a:spcPts val="3600"/>
                </a:lnSpc>
              </a:pPr>
              <a:r>
                <a:rPr lang="zh-CN" altLang="en-US" sz="40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的性质</a:t>
              </a:r>
              <a:endParaRPr lang="zh-CN" altLang="en-US" sz="4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6" name="形状1" title=""/>
          <p:cNvSpPr txBox="1"/>
          <p:nvPr/>
        </p:nvSpPr>
        <p:spPr>
          <a:xfrm>
            <a:off x="3335785" y="1733759"/>
            <a:ext cx="101587" cy="4253975"/>
          </a:xfrm>
          <a:prstGeom prst="leftBrace">
            <a:avLst/>
          </a:prstGeom>
          <a:solidFill>
            <a:srgbClr val="FFFFFF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 sz="2400"/>
          </a:p>
        </p:txBody>
      </p:sp>
      <p:sp>
        <p:nvSpPr>
          <p:cNvPr id="7" name="文本2" title=""/>
          <p:cNvSpPr txBox="1"/>
          <p:nvPr/>
        </p:nvSpPr>
        <p:spPr>
          <a:xfrm>
            <a:off x="3299907" y="1996143"/>
            <a:ext cx="1445504" cy="950267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3300"/>
              </a:lnSpc>
            </a:pPr>
            <a:r>
              <a: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性质</a:t>
            </a:r>
            <a:endParaRPr lang="zh-CN" altLang="en-US" sz="3735" b="0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形状2" title=""/>
          <p:cNvSpPr txBox="1"/>
          <p:nvPr/>
        </p:nvSpPr>
        <p:spPr>
          <a:xfrm>
            <a:off x="4507849" y="1255452"/>
            <a:ext cx="237037" cy="2228152"/>
          </a:xfrm>
          <a:prstGeom prst="leftBrace">
            <a:avLst/>
          </a:prstGeom>
          <a:solidFill>
            <a:srgbClr val="FFFFFF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 sz="2400"/>
          </a:p>
        </p:txBody>
      </p:sp>
      <p:grpSp>
        <p:nvGrpSpPr>
          <p:cNvPr id="9" name="组合2" title=""/>
          <p:cNvGrpSpPr/>
          <p:nvPr/>
        </p:nvGrpSpPr>
        <p:grpSpPr>
          <a:xfrm>
            <a:off x="3512716" y="5511120"/>
            <a:ext cx="8544774" cy="939456"/>
            <a:chExt cx="6409372" cy="704679"/>
          </a:xfrm>
        </p:grpSpPr>
        <p:sp>
          <p:nvSpPr>
            <p:cNvPr id="10" name="形状4"/>
            <p:cNvSpPr txBox="1"/>
            <p:nvPr/>
          </p:nvSpPr>
          <p:spPr>
            <a:xfrm>
              <a:off x="3810" y="49530"/>
              <a:ext cx="6405562" cy="522288"/>
            </a:xfrm>
            <a:prstGeom prst="rect">
              <a:avLst/>
            </a:prstGeom>
            <a:solidFill>
              <a:srgbClr val="85E0E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 sz="2400"/>
            </a:p>
          </p:txBody>
        </p:sp>
        <p:sp>
          <p:nvSpPr>
            <p:cNvPr id="11" name="文本4"/>
            <p:cNvSpPr txBox="1"/>
            <p:nvPr/>
          </p:nvSpPr>
          <p:spPr>
            <a:xfrm>
              <a:off x="0" y="0"/>
              <a:ext cx="6405563" cy="704679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36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反比例函数图象中比例系数</a:t>
              </a:r>
              <a:r>
                <a:rPr lang="zh-CN" altLang="en-US" sz="3600" b="1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k</a:t>
              </a:r>
              <a:r>
                <a:rPr lang="zh-CN" altLang="en-US" sz="3600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的几何意义</a:t>
              </a:r>
              <a:endParaRPr lang="zh-CN" altLang="en-US" sz="36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2" name="组合3" title=""/>
          <p:cNvGrpSpPr/>
          <p:nvPr/>
        </p:nvGrpSpPr>
        <p:grpSpPr>
          <a:xfrm>
            <a:off x="4874144" y="320362"/>
            <a:ext cx="5806147" cy="2330708"/>
            <a:chExt cx="4355148" cy="1748247"/>
          </a:xfrm>
        </p:grpSpPr>
        <p:sp>
          <p:nvSpPr>
            <p:cNvPr id="13" name="形状5"/>
            <p:cNvSpPr txBox="1"/>
            <p:nvPr/>
          </p:nvSpPr>
          <p:spPr>
            <a:xfrm>
              <a:off x="3810" y="390254"/>
              <a:ext cx="4351338" cy="1066800"/>
            </a:xfrm>
            <a:prstGeom prst="rect">
              <a:avLst/>
            </a:prstGeom>
            <a:solidFill>
              <a:srgbClr val="ADEBEB">
                <a:alpha val="10000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 sz="2400"/>
            </a:p>
          </p:txBody>
        </p:sp>
        <p:sp>
          <p:nvSpPr>
            <p:cNvPr id="14" name="文本5"/>
            <p:cNvSpPr txBox="1"/>
            <p:nvPr/>
          </p:nvSpPr>
          <p:spPr>
            <a:xfrm>
              <a:off x="0" y="0"/>
              <a:ext cx="4351338" cy="174824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l">
                <a:lnSpc>
                  <a:spcPts val="4000"/>
                </a:lnSpc>
              </a:pP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当</a:t>
              </a:r>
              <a:r>
                <a:rPr lang="zh-CN" altLang="en-US" sz="3735" b="1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k</a:t>
              </a:r>
              <a:r>
                <a:rPr lang="zh-CN" altLang="en-US" sz="3735" b="1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＞</a:t>
              </a:r>
              <a:r>
                <a:rPr lang="zh-CN" altLang="en-US" sz="3735" b="1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时，在每一象限内，</a:t>
              </a:r>
              <a:endPara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l">
                <a:lnSpc>
                  <a:spcPts val="4000"/>
                </a:lnSpc>
              </a:pPr>
              <a:r>
                <a:rPr lang="zh-CN" altLang="en-US" sz="3735" b="1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y 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的值随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</a:t>
              </a:r>
              <a:r>
                <a:rPr lang="zh-CN" altLang="en-US" sz="3735" b="1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x 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的增大而减小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.</a:t>
              </a:r>
              <a:endPara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15" name="组合4" title=""/>
          <p:cNvGrpSpPr/>
          <p:nvPr/>
        </p:nvGrpSpPr>
        <p:grpSpPr>
          <a:xfrm>
            <a:off x="4873306" y="2828993"/>
            <a:ext cx="5806147" cy="1645405"/>
            <a:chExt cx="4355148" cy="1234206"/>
          </a:xfrm>
        </p:grpSpPr>
        <p:sp>
          <p:nvSpPr>
            <p:cNvPr id="16" name="形状6"/>
            <p:cNvSpPr txBox="1"/>
            <p:nvPr/>
          </p:nvSpPr>
          <p:spPr>
            <a:xfrm>
              <a:off x="3810" y="136409"/>
              <a:ext cx="4351338" cy="1060450"/>
            </a:xfrm>
            <a:prstGeom prst="rect">
              <a:avLst/>
            </a:prstGeom>
            <a:solidFill>
              <a:srgbClr val="85E0E0">
                <a:alpha val="10000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 sz="2400"/>
            </a:p>
          </p:txBody>
        </p:sp>
        <p:sp>
          <p:nvSpPr>
            <p:cNvPr id="17" name="文本6"/>
            <p:cNvSpPr txBox="1"/>
            <p:nvPr/>
          </p:nvSpPr>
          <p:spPr>
            <a:xfrm>
              <a:off x="0" y="0"/>
              <a:ext cx="4351338" cy="1234206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l">
                <a:lnSpc>
                  <a:spcPts val="4000"/>
                </a:lnSpc>
              </a:pP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当</a:t>
              </a:r>
              <a:r>
                <a:rPr lang="zh-CN" altLang="en-US" sz="3735" b="1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k</a:t>
              </a:r>
              <a:r>
                <a:rPr lang="zh-CN" altLang="en-US" sz="3735" b="1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&lt;0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时，在每一象限内，</a:t>
              </a:r>
              <a:endParaRPr lang="zh-CN" altLang="en-US" sz="3735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algn="l">
                <a:lnSpc>
                  <a:spcPts val="4000"/>
                </a:lnSpc>
              </a:pPr>
              <a:r>
                <a:rPr lang="zh-CN" altLang="en-US" sz="3735" b="1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y 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的值随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</a:t>
              </a:r>
              <a:r>
                <a:rPr lang="zh-CN" altLang="en-US" sz="3735" b="1" i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x 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</a:rPr>
                <a:t>的增大而增大</a:t>
              </a:r>
              <a:r>
                <a:rPr lang="zh-CN" altLang="en-US" sz="3735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.</a:t>
              </a:r>
              <a:endParaRPr lang="zh-CN" altLang="en-US" sz="3735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12" grpId="0" animBg="1"/>
      <p:bldP spid="15" grpId="0" animBg="1"/>
      <p:bldP spid="9" grpId="0" animBg="1"/>
    </p:bldLst>
  </p:timing>
</p:sld>
</file>

<file path=ppt/tags/tag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 panose="020b0503020204020204" charset="-122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 panose="020b0503020204020204" charset="-122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aragraphs>154</Paragraphs>
  <Slides>20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32">
      <vt:lpstr>Arial</vt:lpstr>
      <vt:lpstr>Calibri</vt:lpstr>
      <vt:lpstr>微软雅黑</vt:lpstr>
      <vt:lpstr>Times New Roman</vt:lpstr>
      <vt:lpstr>方正粗黑宋简体</vt:lpstr>
      <vt:lpstr>华文新魏</vt:lpstr>
      <vt:lpstr>楷体</vt:lpstr>
      <vt:lpstr>宋体</vt:lpstr>
      <vt:lpstr>方正小标宋简体</vt:lpstr>
      <vt:lpstr>黑体</vt:lpstr>
      <vt:lpstr>方正姚体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23.0300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2025-07-15T21:49:17.674</cp:lastPrinted>
  <dcterms:created xsi:type="dcterms:W3CDTF">2025-07-15T21:49:17Z</dcterms:created>
  <dcterms:modified xsi:type="dcterms:W3CDTF">2025-07-15T13:49:17Z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